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42"/>
  </p:notesMasterIdLst>
  <p:handoutMasterIdLst>
    <p:handoutMasterId r:id="rId43"/>
  </p:handoutMasterIdLst>
  <p:sldIdLst>
    <p:sldId id="313" r:id="rId2"/>
    <p:sldId id="345" r:id="rId3"/>
    <p:sldId id="268" r:id="rId4"/>
    <p:sldId id="269" r:id="rId5"/>
    <p:sldId id="321" r:id="rId6"/>
    <p:sldId id="272" r:id="rId7"/>
    <p:sldId id="355" r:id="rId8"/>
    <p:sldId id="330" r:id="rId9"/>
    <p:sldId id="328" r:id="rId10"/>
    <p:sldId id="327" r:id="rId11"/>
    <p:sldId id="315" r:id="rId12"/>
    <p:sldId id="343" r:id="rId13"/>
    <p:sldId id="271" r:id="rId14"/>
    <p:sldId id="273" r:id="rId15"/>
    <p:sldId id="289" r:id="rId16"/>
    <p:sldId id="317" r:id="rId17"/>
    <p:sldId id="304" r:id="rId18"/>
    <p:sldId id="305" r:id="rId19"/>
    <p:sldId id="285" r:id="rId20"/>
    <p:sldId id="296" r:id="rId21"/>
    <p:sldId id="329" r:id="rId22"/>
    <p:sldId id="323" r:id="rId23"/>
    <p:sldId id="356" r:id="rId24"/>
    <p:sldId id="324" r:id="rId25"/>
    <p:sldId id="280" r:id="rId26"/>
    <p:sldId id="331" r:id="rId27"/>
    <p:sldId id="332" r:id="rId28"/>
    <p:sldId id="336" r:id="rId29"/>
    <p:sldId id="286" r:id="rId30"/>
    <p:sldId id="282" r:id="rId31"/>
    <p:sldId id="292" r:id="rId32"/>
    <p:sldId id="309" r:id="rId33"/>
    <p:sldId id="308" r:id="rId34"/>
    <p:sldId id="344" r:id="rId35"/>
    <p:sldId id="316" r:id="rId36"/>
    <p:sldId id="339" r:id="rId37"/>
    <p:sldId id="353" r:id="rId38"/>
    <p:sldId id="354" r:id="rId39"/>
    <p:sldId id="301" r:id="rId40"/>
    <p:sldId id="300" r:id="rId4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4" autoAdjust="0"/>
    <p:restoredTop sz="94660" autoAdjust="0"/>
  </p:normalViewPr>
  <p:slideViewPr>
    <p:cSldViewPr snapToGrid="0">
      <p:cViewPr>
        <p:scale>
          <a:sx n="100" d="100"/>
          <a:sy n="100" d="100"/>
        </p:scale>
        <p:origin x="355" y="-58"/>
      </p:cViewPr>
      <p:guideLst>
        <p:guide orient="horz" pos="2160"/>
        <p:guide pos="3840"/>
      </p:guideLst>
    </p:cSldViewPr>
  </p:slideViewPr>
  <p:outlineViewPr>
    <p:cViewPr>
      <p:scale>
        <a:sx n="33" d="100"/>
        <a:sy n="33" d="100"/>
      </p:scale>
      <p:origin x="36"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1522" y="-77"/>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9" tIns="46590" rIns="93179" bIns="46590" rtlCol="0"/>
          <a:lstStyle>
            <a:lvl1pPr algn="l">
              <a:defRPr sz="1200"/>
            </a:lvl1pPr>
          </a:lstStyle>
          <a:p>
            <a:endParaRPr lang="en-US"/>
          </a:p>
        </p:txBody>
      </p:sp>
      <p:sp>
        <p:nvSpPr>
          <p:cNvPr id="3" name="Date Placeholder 2"/>
          <p:cNvSpPr>
            <a:spLocks noGrp="1"/>
          </p:cNvSpPr>
          <p:nvPr>
            <p:ph type="dt" sz="quarter" idx="1"/>
          </p:nvPr>
        </p:nvSpPr>
        <p:spPr>
          <a:xfrm>
            <a:off x="5265810" y="0"/>
            <a:ext cx="4028440" cy="350520"/>
          </a:xfrm>
          <a:prstGeom prst="rect">
            <a:avLst/>
          </a:prstGeom>
        </p:spPr>
        <p:txBody>
          <a:bodyPr vert="horz" lIns="93179" tIns="46590" rIns="93179" bIns="46590" rtlCol="0"/>
          <a:lstStyle>
            <a:lvl1pPr algn="r">
              <a:defRPr sz="1200"/>
            </a:lvl1pPr>
          </a:lstStyle>
          <a:p>
            <a:fld id="{AB0914ED-FBEC-446D-AB11-4F8BA3356BFA}" type="datetimeFigureOut">
              <a:rPr lang="en-US" smtClean="0"/>
              <a:t>9/12/2022</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9" tIns="46590" rIns="93179" bIns="46590" rtlCol="0" anchor="b"/>
          <a:lstStyle>
            <a:lvl1pPr algn="l">
              <a:defRPr sz="1200"/>
            </a:lvl1pPr>
          </a:lstStyle>
          <a:p>
            <a:endParaRPr lang="en-US"/>
          </a:p>
        </p:txBody>
      </p:sp>
      <p:sp>
        <p:nvSpPr>
          <p:cNvPr id="5" name="Slide Number Placeholder 4"/>
          <p:cNvSpPr>
            <a:spLocks noGrp="1"/>
          </p:cNvSpPr>
          <p:nvPr>
            <p:ph type="sldNum" sz="quarter" idx="3"/>
          </p:nvPr>
        </p:nvSpPr>
        <p:spPr>
          <a:xfrm>
            <a:off x="5265810" y="6658664"/>
            <a:ext cx="4028440" cy="350520"/>
          </a:xfrm>
          <a:prstGeom prst="rect">
            <a:avLst/>
          </a:prstGeom>
        </p:spPr>
        <p:txBody>
          <a:bodyPr vert="horz" lIns="93179" tIns="46590" rIns="93179" bIns="46590" rtlCol="0" anchor="b"/>
          <a:lstStyle>
            <a:lvl1pPr algn="r">
              <a:defRPr sz="1200"/>
            </a:lvl1pPr>
          </a:lstStyle>
          <a:p>
            <a:fld id="{290A132C-F314-464D-88E5-70A980023AE5}" type="slidenum">
              <a:rPr lang="en-US" smtClean="0"/>
              <a:t>‹#›</a:t>
            </a:fld>
            <a:endParaRPr lang="en-US"/>
          </a:p>
        </p:txBody>
      </p:sp>
    </p:spTree>
    <p:extLst>
      <p:ext uri="{BB962C8B-B14F-4D97-AF65-F5344CB8AC3E}">
        <p14:creationId xmlns:p14="http://schemas.microsoft.com/office/powerpoint/2010/main" val="1585667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014" y="0"/>
            <a:ext cx="4029282" cy="350760"/>
          </a:xfrm>
          <a:prstGeom prst="rect">
            <a:avLst/>
          </a:prstGeom>
        </p:spPr>
        <p:txBody>
          <a:bodyPr vert="horz" lIns="91440" tIns="45720" rIns="91440" bIns="45720" rtlCol="0"/>
          <a:lstStyle>
            <a:lvl1pPr algn="r">
              <a:defRPr sz="1200"/>
            </a:lvl1pPr>
          </a:lstStyle>
          <a:p>
            <a:fld id="{AA340283-0DC5-4E5F-8C19-C3298E810024}" type="datetimeFigureOut">
              <a:rPr lang="en-US" smtClean="0"/>
              <a:t>9/12/2022</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482" y="3330419"/>
            <a:ext cx="7435436" cy="31544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658443"/>
            <a:ext cx="4029282" cy="35076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014" y="6658443"/>
            <a:ext cx="4029282" cy="350760"/>
          </a:xfrm>
          <a:prstGeom prst="rect">
            <a:avLst/>
          </a:prstGeom>
        </p:spPr>
        <p:txBody>
          <a:bodyPr vert="horz" lIns="91440" tIns="45720" rIns="91440" bIns="45720" rtlCol="0" anchor="b"/>
          <a:lstStyle>
            <a:lvl1pPr algn="r">
              <a:defRPr sz="1200"/>
            </a:lvl1pPr>
          </a:lstStyle>
          <a:p>
            <a:fld id="{441D7F70-0C19-4F8C-8843-7D5ABD91A7C6}" type="slidenum">
              <a:rPr lang="en-US" smtClean="0"/>
              <a:t>‹#›</a:t>
            </a:fld>
            <a:endParaRPr lang="en-US"/>
          </a:p>
        </p:txBody>
      </p:sp>
    </p:spTree>
    <p:extLst>
      <p:ext uri="{BB962C8B-B14F-4D97-AF65-F5344CB8AC3E}">
        <p14:creationId xmlns:p14="http://schemas.microsoft.com/office/powerpoint/2010/main" val="248812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D7F70-0C19-4F8C-8843-7D5ABD91A7C6}" type="slidenum">
              <a:rPr lang="en-US" smtClean="0"/>
              <a:t>36</a:t>
            </a:fld>
            <a:endParaRPr lang="en-US"/>
          </a:p>
        </p:txBody>
      </p:sp>
    </p:spTree>
    <p:extLst>
      <p:ext uri="{BB962C8B-B14F-4D97-AF65-F5344CB8AC3E}">
        <p14:creationId xmlns:p14="http://schemas.microsoft.com/office/powerpoint/2010/main" val="797470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D7F70-0C19-4F8C-8843-7D5ABD91A7C6}" type="slidenum">
              <a:rPr lang="en-US" smtClean="0"/>
              <a:t>37</a:t>
            </a:fld>
            <a:endParaRPr lang="en-US"/>
          </a:p>
        </p:txBody>
      </p:sp>
    </p:spTree>
    <p:extLst>
      <p:ext uri="{BB962C8B-B14F-4D97-AF65-F5344CB8AC3E}">
        <p14:creationId xmlns:p14="http://schemas.microsoft.com/office/powerpoint/2010/main" val="59078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D7F70-0C19-4F8C-8843-7D5ABD91A7C6}" type="slidenum">
              <a:rPr lang="en-US" smtClean="0"/>
              <a:t>38</a:t>
            </a:fld>
            <a:endParaRPr lang="en-US"/>
          </a:p>
        </p:txBody>
      </p:sp>
    </p:spTree>
    <p:extLst>
      <p:ext uri="{BB962C8B-B14F-4D97-AF65-F5344CB8AC3E}">
        <p14:creationId xmlns:p14="http://schemas.microsoft.com/office/powerpoint/2010/main" val="1642434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D7F70-0C19-4F8C-8843-7D5ABD91A7C6}" type="slidenum">
              <a:rPr lang="en-US" smtClean="0"/>
              <a:t>39</a:t>
            </a:fld>
            <a:endParaRPr lang="en-US"/>
          </a:p>
        </p:txBody>
      </p:sp>
    </p:spTree>
    <p:extLst>
      <p:ext uri="{BB962C8B-B14F-4D97-AF65-F5344CB8AC3E}">
        <p14:creationId xmlns:p14="http://schemas.microsoft.com/office/powerpoint/2010/main" val="1670878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1D7F70-0C19-4F8C-8843-7D5ABD91A7C6}" type="slidenum">
              <a:rPr lang="en-US" smtClean="0"/>
              <a:t>40</a:t>
            </a:fld>
            <a:endParaRPr lang="en-US"/>
          </a:p>
        </p:txBody>
      </p:sp>
    </p:spTree>
    <p:extLst>
      <p:ext uri="{BB962C8B-B14F-4D97-AF65-F5344CB8AC3E}">
        <p14:creationId xmlns:p14="http://schemas.microsoft.com/office/powerpoint/2010/main" val="38625053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96486E8-3A46-44F6-8F19-809AFB0B4D8B}" type="datetimeFigureOut">
              <a:rPr lang="en-US" smtClean="0"/>
              <a:t>9/12/2022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34853B8-B63D-43D7-9CA1-1B7EBE4ECA9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6486E8-3A46-44F6-8F19-809AFB0B4D8B}" type="datetimeFigureOut">
              <a:rPr lang="en-US" smtClean="0"/>
              <a:t>9/12/2022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34853B8-B63D-43D7-9CA1-1B7EBE4ECA9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6486E8-3A46-44F6-8F19-809AFB0B4D8B}" type="datetimeFigureOut">
              <a:rPr lang="en-US" smtClean="0"/>
              <a:t>9/12/2022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34853B8-B63D-43D7-9CA1-1B7EBE4ECA9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6486E8-3A46-44F6-8F19-809AFB0B4D8B}" type="datetimeFigureOut">
              <a:rPr lang="en-US" smtClean="0"/>
              <a:t>9/12/2022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34853B8-B63D-43D7-9CA1-1B7EBE4ECA92}"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96486E8-3A46-44F6-8F19-809AFB0B4D8B}" type="datetimeFigureOut">
              <a:rPr lang="en-US" smtClean="0"/>
              <a:t>9/12/2022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34853B8-B63D-43D7-9CA1-1B7EBE4ECA92}"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96486E8-3A46-44F6-8F19-809AFB0B4D8B}" type="datetimeFigureOut">
              <a:rPr lang="en-US" smtClean="0"/>
              <a:t>9/12/2022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34853B8-B63D-43D7-9CA1-1B7EBE4ECA92}"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96486E8-3A46-44F6-8F19-809AFB0B4D8B}" type="datetimeFigureOut">
              <a:rPr lang="en-US" smtClean="0"/>
              <a:t>9/12/2022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34853B8-B63D-43D7-9CA1-1B7EBE4ECA9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096486E8-3A46-44F6-8F19-809AFB0B4D8B}" type="datetimeFigureOut">
              <a:rPr lang="en-US" smtClean="0"/>
              <a:t>9/12/2022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34853B8-B63D-43D7-9CA1-1B7EBE4ECA92}"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96486E8-3A46-44F6-8F19-809AFB0B4D8B}" type="datetimeFigureOut">
              <a:rPr lang="en-US" smtClean="0"/>
              <a:t>9/12/2022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34853B8-B63D-43D7-9CA1-1B7EBE4ECA9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096486E8-3A46-44F6-8F19-809AFB0B4D8B}" type="datetimeFigureOut">
              <a:rPr lang="en-US" smtClean="0"/>
              <a:t>9/12/2022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34853B8-B63D-43D7-9CA1-1B7EBE4ECA9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96486E8-3A46-44F6-8F19-809AFB0B4D8B}" type="datetimeFigureOut">
              <a:rPr lang="en-US" smtClean="0"/>
              <a:t>9/12/2022</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34853B8-B63D-43D7-9CA1-1B7EBE4ECA92}"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096486E8-3A46-44F6-8F19-809AFB0B4D8B}" type="datetimeFigureOut">
              <a:rPr lang="en-US" smtClean="0"/>
              <a:t>9/12/2022</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534853B8-B63D-43D7-9CA1-1B7EBE4ECA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ncbi.nlm.nih.gov/pubmed/18047442"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www.healthshots.com/preventive-care/self-care/5-surprising-benefits-of-walking-barefoot-on-grass/" TargetMode="External"/><Relationship Id="rId4" Type="http://schemas.openxmlformats.org/officeDocument/2006/relationships/hyperlink" Target="https://www.washingtonpost.com/lifestyle/wellness/could-walking-barefoot-on-the-grass-improve-your-health-the-science-behind-grounding/2018/07/05/12de5d64-7be2-11e8-aeee-4d04c8ac6158_story.html"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63980"/>
            <a:ext cx="10363200" cy="1760221"/>
          </a:xfrm>
        </p:spPr>
        <p:txBody>
          <a:bodyPr>
            <a:normAutofit/>
          </a:bodyPr>
          <a:lstStyle/>
          <a:p>
            <a:pPr algn="ctr"/>
            <a:r>
              <a:rPr lang="en-US" sz="5400" dirty="0" smtClean="0"/>
              <a:t>Farming, Gardening, Seeds, Soils…</a:t>
            </a:r>
            <a:endParaRPr lang="en-US" sz="5400" dirty="0"/>
          </a:p>
        </p:txBody>
      </p:sp>
      <p:sp>
        <p:nvSpPr>
          <p:cNvPr id="3" name="Subtitle 2"/>
          <p:cNvSpPr>
            <a:spLocks noGrp="1"/>
          </p:cNvSpPr>
          <p:nvPr>
            <p:ph type="subTitle" idx="1"/>
          </p:nvPr>
        </p:nvSpPr>
        <p:spPr>
          <a:xfrm>
            <a:off x="914400" y="3371850"/>
            <a:ext cx="10363200" cy="1439461"/>
          </a:xfrm>
        </p:spPr>
        <p:txBody>
          <a:bodyPr>
            <a:normAutofit/>
          </a:bodyPr>
          <a:lstStyle/>
          <a:p>
            <a:pPr algn="ctr"/>
            <a:endParaRPr lang="en-US" sz="3200" dirty="0" smtClean="0"/>
          </a:p>
          <a:p>
            <a:pPr algn="ctr"/>
            <a:r>
              <a:rPr lang="en-US" sz="3200" dirty="0" smtClean="0"/>
              <a:t>Art Scheele</a:t>
            </a:r>
          </a:p>
        </p:txBody>
      </p:sp>
    </p:spTree>
    <p:extLst>
      <p:ext uri="{BB962C8B-B14F-4D97-AF65-F5344CB8AC3E}">
        <p14:creationId xmlns:p14="http://schemas.microsoft.com/office/powerpoint/2010/main" val="2139307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ematic Diagram Project Electronic Circuit Graphic Stock Vector (Royalty  Free) 812301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387" y="321889"/>
            <a:ext cx="5715000" cy="590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592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cheele\Downloads\IMG_0053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0" y="95250"/>
            <a:ext cx="1024890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681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edia-exp1.licdn.com/dms/image/C5622AQG9fkcob6nwhA/feedshare-shrink_800/0/1661507007570?e=1664409600&amp;v=beta&amp;t=SNouA502zic4NxoTOOrPufHN2O7ZvM2GW8blv7J5sm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740" y="140970"/>
            <a:ext cx="8161020" cy="6042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89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dirty="0" smtClean="0"/>
          </a:p>
          <a:p>
            <a:pPr lvl="1"/>
            <a:r>
              <a:rPr lang="en-US" sz="3600" dirty="0" smtClean="0"/>
              <a:t>Modesty…nature abhors bare soil</a:t>
            </a:r>
          </a:p>
          <a:p>
            <a:pPr marL="514350" indent="-514350">
              <a:buAutoNum type="arabicParenR"/>
            </a:pPr>
            <a:endParaRPr lang="en-US" sz="4400" dirty="0"/>
          </a:p>
          <a:p>
            <a:pPr lvl="1"/>
            <a:r>
              <a:rPr lang="en-US" sz="3600" dirty="0" smtClean="0"/>
              <a:t>Diversity…mono-culture is not part of   			the playbook</a:t>
            </a:r>
          </a:p>
          <a:p>
            <a:pPr marL="457200" lvl="1" indent="0">
              <a:buNone/>
            </a:pPr>
            <a:endParaRPr lang="en-US" sz="4400" dirty="0"/>
          </a:p>
          <a:p>
            <a:pPr lvl="1"/>
            <a:r>
              <a:rPr lang="en-US" sz="4400" dirty="0"/>
              <a:t> </a:t>
            </a:r>
            <a:r>
              <a:rPr lang="en-US" sz="3600" dirty="0" smtClean="0"/>
              <a:t>Wisdom…observe and learn</a:t>
            </a:r>
            <a:endParaRPr lang="en-US" sz="3600" dirty="0"/>
          </a:p>
        </p:txBody>
      </p:sp>
      <p:sp>
        <p:nvSpPr>
          <p:cNvPr id="2" name="Title 1"/>
          <p:cNvSpPr>
            <a:spLocks noGrp="1"/>
          </p:cNvSpPr>
          <p:nvPr>
            <p:ph type="title"/>
          </p:nvPr>
        </p:nvSpPr>
        <p:spPr/>
        <p:txBody>
          <a:bodyPr>
            <a:normAutofit fontScale="90000"/>
          </a:bodyPr>
          <a:lstStyle/>
          <a:p>
            <a:pPr algn="ctr"/>
            <a:r>
              <a:rPr lang="en-US" sz="5400" dirty="0" smtClean="0"/>
              <a:t>Character Traits of Natural Design</a:t>
            </a:r>
            <a:endParaRPr lang="en-US" sz="5400" dirty="0"/>
          </a:p>
        </p:txBody>
      </p:sp>
    </p:spTree>
    <p:extLst>
      <p:ext uri="{BB962C8B-B14F-4D97-AF65-F5344CB8AC3E}">
        <p14:creationId xmlns:p14="http://schemas.microsoft.com/office/powerpoint/2010/main" val="1212267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1"/>
            <a:endParaRPr lang="en-US" sz="4400" dirty="0" smtClean="0"/>
          </a:p>
          <a:p>
            <a:pPr lvl="1"/>
            <a:r>
              <a:rPr lang="en-US" sz="4400" dirty="0" smtClean="0"/>
              <a:t>25% air</a:t>
            </a:r>
          </a:p>
          <a:p>
            <a:pPr lvl="1"/>
            <a:r>
              <a:rPr lang="en-US" sz="4400" dirty="0" smtClean="0"/>
              <a:t>25% water</a:t>
            </a:r>
          </a:p>
          <a:p>
            <a:pPr lvl="1"/>
            <a:r>
              <a:rPr lang="en-US" sz="4400" dirty="0" smtClean="0"/>
              <a:t>40% minerals, clay particles and 			the multiplicity of ‘livestock’</a:t>
            </a:r>
          </a:p>
          <a:p>
            <a:pPr lvl="1"/>
            <a:r>
              <a:rPr lang="en-US" sz="4400" dirty="0" smtClean="0"/>
              <a:t>  5% organic matter</a:t>
            </a:r>
            <a:endParaRPr lang="en-US" sz="4400" dirty="0"/>
          </a:p>
        </p:txBody>
      </p:sp>
      <p:sp>
        <p:nvSpPr>
          <p:cNvPr id="2" name="Title 1"/>
          <p:cNvSpPr>
            <a:spLocks noGrp="1"/>
          </p:cNvSpPr>
          <p:nvPr>
            <p:ph type="title"/>
          </p:nvPr>
        </p:nvSpPr>
        <p:spPr/>
        <p:txBody>
          <a:bodyPr>
            <a:normAutofit/>
          </a:bodyPr>
          <a:lstStyle/>
          <a:p>
            <a:pPr algn="ctr"/>
            <a:r>
              <a:rPr lang="en-US" sz="5400" dirty="0" smtClean="0"/>
              <a:t>General Components of Soil</a:t>
            </a:r>
            <a:endParaRPr lang="en-US" sz="5400" dirty="0"/>
          </a:p>
        </p:txBody>
      </p:sp>
    </p:spTree>
    <p:extLst>
      <p:ext uri="{BB962C8B-B14F-4D97-AF65-F5344CB8AC3E}">
        <p14:creationId xmlns:p14="http://schemas.microsoft.com/office/powerpoint/2010/main" val="4071295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263525"/>
          </a:xfrm>
        </p:spPr>
        <p:txBody>
          <a:bodyPr>
            <a:normAutofit fontScale="90000"/>
          </a:bodyPr>
          <a:lstStyle/>
          <a:p>
            <a:endParaRPr lang="en-US" dirty="0"/>
          </a:p>
        </p:txBody>
      </p:sp>
      <p:sp>
        <p:nvSpPr>
          <p:cNvPr id="3" name="Text Placeholder 2"/>
          <p:cNvSpPr>
            <a:spLocks noGrp="1"/>
          </p:cNvSpPr>
          <p:nvPr>
            <p:ph type="body" idx="1"/>
          </p:nvPr>
        </p:nvSpPr>
        <p:spPr>
          <a:xfrm>
            <a:off x="839789" y="723900"/>
            <a:ext cx="5157787" cy="676275"/>
          </a:xfrm>
        </p:spPr>
        <p:txBody>
          <a:bodyPr>
            <a:normAutofit/>
          </a:bodyPr>
          <a:lstStyle/>
          <a:p>
            <a:pPr algn="ctr"/>
            <a:r>
              <a:rPr lang="en-US" sz="3600" b="0" dirty="0" smtClean="0"/>
              <a:t>Particle size</a:t>
            </a:r>
            <a:endParaRPr lang="en-US" sz="3600" b="0" dirty="0"/>
          </a:p>
        </p:txBody>
      </p:sp>
      <p:sp>
        <p:nvSpPr>
          <p:cNvPr id="5" name="Text Placeholder 4"/>
          <p:cNvSpPr>
            <a:spLocks noGrp="1"/>
          </p:cNvSpPr>
          <p:nvPr>
            <p:ph type="body" sz="half" idx="3"/>
          </p:nvPr>
        </p:nvSpPr>
        <p:spPr>
          <a:xfrm>
            <a:off x="6172201" y="723900"/>
            <a:ext cx="5183188" cy="657225"/>
          </a:xfrm>
        </p:spPr>
        <p:txBody>
          <a:bodyPr>
            <a:normAutofit/>
          </a:bodyPr>
          <a:lstStyle/>
          <a:p>
            <a:pPr algn="ctr"/>
            <a:r>
              <a:rPr lang="en-US" sz="3600" b="0" dirty="0" smtClean="0"/>
              <a:t>Profile</a:t>
            </a:r>
            <a:endParaRPr lang="en-US" sz="3600" b="0" dirty="0"/>
          </a:p>
        </p:txBody>
      </p:sp>
      <p:pic>
        <p:nvPicPr>
          <p:cNvPr id="7" name="Content Placeholder 4"/>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09600" y="2267459"/>
            <a:ext cx="5386388" cy="2790316"/>
          </a:xfrm>
        </p:spPr>
      </p:pic>
      <p:pic>
        <p:nvPicPr>
          <p:cNvPr id="8" name="Content Placeholder 5"/>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256866" y="1781175"/>
            <a:ext cx="3773084" cy="3943350"/>
          </a:xfrm>
        </p:spPr>
      </p:pic>
    </p:spTree>
    <p:extLst>
      <p:ext uri="{BB962C8B-B14F-4D97-AF65-F5344CB8AC3E}">
        <p14:creationId xmlns:p14="http://schemas.microsoft.com/office/powerpoint/2010/main" val="738378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09728" indent="0">
              <a:buNone/>
            </a:pPr>
            <a:r>
              <a:rPr lang="en-US" sz="4400" dirty="0" smtClean="0"/>
              <a:t>Soil </a:t>
            </a:r>
            <a:r>
              <a:rPr lang="en-US" sz="4400" dirty="0"/>
              <a:t>is a living </a:t>
            </a:r>
            <a:r>
              <a:rPr lang="en-US" sz="4400" dirty="0" smtClean="0"/>
              <a:t>(holistic) ecosystem</a:t>
            </a:r>
            <a:r>
              <a:rPr lang="en-US" sz="4400" dirty="0"/>
              <a:t>, and is </a:t>
            </a:r>
            <a:r>
              <a:rPr lang="en-US" sz="4400" dirty="0" smtClean="0"/>
              <a:t>our most </a:t>
            </a:r>
            <a:r>
              <a:rPr lang="en-US" sz="4400" dirty="0"/>
              <a:t>precious asset. </a:t>
            </a:r>
            <a:endParaRPr lang="en-US" sz="4400" dirty="0" smtClean="0"/>
          </a:p>
          <a:p>
            <a:pPr marL="109728" indent="0">
              <a:buNone/>
            </a:pPr>
            <a:endParaRPr lang="en-US" sz="4400" dirty="0"/>
          </a:p>
          <a:p>
            <a:pPr marL="109728" indent="0">
              <a:buNone/>
            </a:pPr>
            <a:r>
              <a:rPr lang="en-US" sz="4400" dirty="0" smtClean="0"/>
              <a:t>Its productive </a:t>
            </a:r>
            <a:r>
              <a:rPr lang="en-US" sz="4400" dirty="0"/>
              <a:t>capacity is directly related </a:t>
            </a:r>
            <a:r>
              <a:rPr lang="en-US" sz="4400" dirty="0" smtClean="0"/>
              <a:t>to its “health”. </a:t>
            </a:r>
          </a:p>
          <a:p>
            <a:pPr marL="109728" indent="0">
              <a:buNone/>
            </a:pPr>
            <a:endParaRPr lang="en-US" sz="4400" dirty="0"/>
          </a:p>
          <a:p>
            <a:pPr marL="109728" indent="0">
              <a:buNone/>
            </a:pPr>
            <a:r>
              <a:rPr lang="en-US" sz="1500" dirty="0" smtClean="0"/>
              <a:t>(paraphrase) Howard </a:t>
            </a:r>
            <a:r>
              <a:rPr lang="en-US" sz="1500" dirty="0"/>
              <a:t>Warren Buffett</a:t>
            </a:r>
            <a:r>
              <a:rPr lang="en-US" sz="4400" dirty="0"/>
              <a:t/>
            </a:r>
            <a:br>
              <a:rPr lang="en-US" sz="4400" dirty="0"/>
            </a:br>
            <a:endParaRPr lang="en-US" sz="44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473576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7999" y="1628775"/>
            <a:ext cx="11210524" cy="4257675"/>
          </a:xfrm>
        </p:spPr>
        <p:txBody>
          <a:bodyPr>
            <a:normAutofit/>
          </a:bodyPr>
          <a:lstStyle/>
          <a:p>
            <a:r>
              <a:rPr lang="en-US" sz="2800" b="1" dirty="0" smtClean="0"/>
              <a:t>EARTHWORMS</a:t>
            </a:r>
            <a:r>
              <a:rPr lang="en-US" sz="2800" dirty="0" smtClean="0"/>
              <a:t>…25 per </a:t>
            </a:r>
            <a:r>
              <a:rPr lang="en-US" sz="2800" dirty="0"/>
              <a:t>square foot of soil equal 1 million earthworms</a:t>
            </a:r>
            <a:r>
              <a:rPr lang="en-US" sz="2800" b="1" dirty="0"/>
              <a:t> </a:t>
            </a:r>
            <a:r>
              <a:rPr lang="en-US" sz="2800" dirty="0"/>
              <a:t>per acre. </a:t>
            </a:r>
            <a:endParaRPr lang="en-US" sz="2800" dirty="0" smtClean="0"/>
          </a:p>
          <a:p>
            <a:endParaRPr lang="en-US" sz="2800" dirty="0"/>
          </a:p>
          <a:p>
            <a:r>
              <a:rPr lang="en-US" sz="2800" dirty="0"/>
              <a:t>Studies in England have shown that in healthy soil </a:t>
            </a:r>
            <a:r>
              <a:rPr lang="en-US" sz="2800" b="1" dirty="0"/>
              <a:t>forty tons </a:t>
            </a:r>
            <a:r>
              <a:rPr lang="en-US" sz="2800" dirty="0"/>
              <a:t>of castings per acre pass through earthworms bodies </a:t>
            </a:r>
            <a:r>
              <a:rPr lang="en-US" sz="2800" b="1" dirty="0"/>
              <a:t>daily</a:t>
            </a:r>
            <a:r>
              <a:rPr lang="en-US" sz="2800" dirty="0" smtClean="0"/>
              <a:t>.      		</a:t>
            </a:r>
            <a:r>
              <a:rPr lang="en-US" sz="2000" dirty="0" smtClean="0"/>
              <a:t>(This is equivalent to moving the top 6” of soil every month.) </a:t>
            </a:r>
          </a:p>
          <a:p>
            <a:endParaRPr lang="en-US" sz="2800" dirty="0"/>
          </a:p>
          <a:p>
            <a:r>
              <a:rPr lang="en-US" sz="2800" dirty="0"/>
              <a:t>A new USA study indicates 12 million worms per acre which move 20 tons of earth each year.</a:t>
            </a:r>
          </a:p>
          <a:p>
            <a:pPr marL="0" indent="0">
              <a:buNone/>
            </a:pPr>
            <a:endParaRPr lang="en-US" dirty="0"/>
          </a:p>
        </p:txBody>
      </p:sp>
      <p:sp>
        <p:nvSpPr>
          <p:cNvPr id="2" name="Title 1"/>
          <p:cNvSpPr>
            <a:spLocks noGrp="1"/>
          </p:cNvSpPr>
          <p:nvPr>
            <p:ph type="title"/>
          </p:nvPr>
        </p:nvSpPr>
        <p:spPr>
          <a:xfrm>
            <a:off x="508000" y="133350"/>
            <a:ext cx="11175013" cy="1514475"/>
          </a:xfrm>
        </p:spPr>
        <p:txBody>
          <a:bodyPr>
            <a:normAutofit fontScale="90000"/>
          </a:bodyPr>
          <a:lstStyle/>
          <a:p>
            <a:pPr algn="ctr"/>
            <a:r>
              <a:rPr lang="en-US" sz="5400" dirty="0"/>
              <a:t>There’s a lot going on in the soil…</a:t>
            </a:r>
          </a:p>
        </p:txBody>
      </p:sp>
    </p:spTree>
    <p:extLst>
      <p:ext uri="{BB962C8B-B14F-4D97-AF65-F5344CB8AC3E}">
        <p14:creationId xmlns:p14="http://schemas.microsoft.com/office/powerpoint/2010/main" val="429593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Worms live where there is food, moisture, oxygen and a favorable </a:t>
            </a:r>
            <a:r>
              <a:rPr lang="en-US" dirty="0" smtClean="0"/>
              <a:t>temperature (ideal is 55-75 degrees)…</a:t>
            </a:r>
          </a:p>
          <a:p>
            <a:pPr marL="109728" indent="0">
              <a:buNone/>
            </a:pPr>
            <a:r>
              <a:rPr lang="en-US" dirty="0"/>
              <a:t> </a:t>
            </a:r>
            <a:r>
              <a:rPr lang="en-US" dirty="0" smtClean="0"/>
              <a:t>        </a:t>
            </a:r>
            <a:r>
              <a:rPr lang="en-US" sz="2000" dirty="0" smtClean="0"/>
              <a:t>(if </a:t>
            </a:r>
            <a:r>
              <a:rPr lang="en-US" sz="2000" dirty="0"/>
              <a:t>they don’t have these things, they go somewhere </a:t>
            </a:r>
            <a:r>
              <a:rPr lang="en-US" sz="2000" dirty="0" smtClean="0"/>
              <a:t>else…)</a:t>
            </a:r>
          </a:p>
          <a:p>
            <a:r>
              <a:rPr lang="en-US" dirty="0" smtClean="0"/>
              <a:t>Worms </a:t>
            </a:r>
            <a:r>
              <a:rPr lang="en-US" dirty="0"/>
              <a:t>can eat their weight </a:t>
            </a:r>
            <a:r>
              <a:rPr lang="en-US" dirty="0" smtClean="0"/>
              <a:t>in soil each day</a:t>
            </a:r>
          </a:p>
          <a:p>
            <a:pPr marL="109728" indent="0">
              <a:buNone/>
            </a:pPr>
            <a:endParaRPr lang="en-US" dirty="0"/>
          </a:p>
          <a:p>
            <a:r>
              <a:rPr lang="en-US" dirty="0"/>
              <a:t>Slime, a secretion of earthworms, contains nitrogen. </a:t>
            </a:r>
            <a:endParaRPr lang="en-US" dirty="0" smtClean="0"/>
          </a:p>
          <a:p>
            <a:pPr lvl="1"/>
            <a:r>
              <a:rPr lang="en-US" dirty="0" smtClean="0"/>
              <a:t>Nitrogen </a:t>
            </a:r>
            <a:r>
              <a:rPr lang="en-US" dirty="0"/>
              <a:t>is an important nutrient for plants. </a:t>
            </a:r>
            <a:endParaRPr lang="en-US" dirty="0" smtClean="0"/>
          </a:p>
          <a:p>
            <a:pPr lvl="1"/>
            <a:r>
              <a:rPr lang="en-US" dirty="0" smtClean="0"/>
              <a:t>The </a:t>
            </a:r>
            <a:r>
              <a:rPr lang="en-US" dirty="0"/>
              <a:t>sticky slime helps to hold clusters of soil particles together in formations called </a:t>
            </a:r>
            <a:r>
              <a:rPr lang="en-US" u="sng" dirty="0"/>
              <a:t>aggregates</a:t>
            </a:r>
            <a:r>
              <a:rPr lang="en-US" dirty="0"/>
              <a:t>.</a:t>
            </a:r>
          </a:p>
          <a:p>
            <a:endParaRPr lang="en-US" dirty="0"/>
          </a:p>
        </p:txBody>
      </p:sp>
      <p:sp>
        <p:nvSpPr>
          <p:cNvPr id="2" name="Title 1"/>
          <p:cNvSpPr>
            <a:spLocks noGrp="1"/>
          </p:cNvSpPr>
          <p:nvPr>
            <p:ph type="title"/>
          </p:nvPr>
        </p:nvSpPr>
        <p:spPr/>
        <p:txBody>
          <a:bodyPr>
            <a:normAutofit/>
          </a:bodyPr>
          <a:lstStyle/>
          <a:p>
            <a:pPr algn="ctr"/>
            <a:r>
              <a:rPr lang="en-US" sz="5400" dirty="0" smtClean="0"/>
              <a:t>More about earthworms…</a:t>
            </a:r>
            <a:endParaRPr lang="en-US" sz="5400" dirty="0"/>
          </a:p>
        </p:txBody>
      </p:sp>
    </p:spTree>
    <p:extLst>
      <p:ext uri="{BB962C8B-B14F-4D97-AF65-F5344CB8AC3E}">
        <p14:creationId xmlns:p14="http://schemas.microsoft.com/office/powerpoint/2010/main" val="32878339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10507" y="1801019"/>
            <a:ext cx="5182985" cy="38862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98507" y="1801019"/>
            <a:ext cx="5182985" cy="3886200"/>
          </a:xfrm>
        </p:spPr>
      </p:pic>
      <p:sp>
        <p:nvSpPr>
          <p:cNvPr id="2" name="Title 1"/>
          <p:cNvSpPr>
            <a:spLocks noGrp="1"/>
          </p:cNvSpPr>
          <p:nvPr>
            <p:ph type="title"/>
          </p:nvPr>
        </p:nvSpPr>
        <p:spPr>
          <a:xfrm>
            <a:off x="857251" y="298452"/>
            <a:ext cx="10515600" cy="1325563"/>
          </a:xfrm>
        </p:spPr>
        <p:txBody>
          <a:bodyPr>
            <a:normAutofit fontScale="90000"/>
          </a:bodyPr>
          <a:lstStyle/>
          <a:p>
            <a:pPr algn="ctr"/>
            <a:r>
              <a:rPr lang="en-US" sz="5400" dirty="0" smtClean="0"/>
              <a:t>There is more going on in the soil…fungi</a:t>
            </a:r>
            <a:endParaRPr lang="en-US" sz="5400" dirty="0"/>
          </a:p>
        </p:txBody>
      </p:sp>
    </p:spTree>
    <p:extLst>
      <p:ext uri="{BB962C8B-B14F-4D97-AF65-F5344CB8AC3E}">
        <p14:creationId xmlns:p14="http://schemas.microsoft.com/office/powerpoint/2010/main" val="2751634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18260"/>
            <a:ext cx="10805160" cy="4689032"/>
          </a:xfrm>
        </p:spPr>
        <p:txBody>
          <a:bodyPr>
            <a:normAutofit/>
          </a:bodyPr>
          <a:lstStyle/>
          <a:p>
            <a:r>
              <a:rPr lang="en-US" sz="2400" dirty="0" smtClean="0"/>
              <a:t>Born and raised on a “family farm”…dairy, beef, hogs, chickens, corn, beans, oats, hay, forages, pasture, more…</a:t>
            </a:r>
          </a:p>
          <a:p>
            <a:pPr marL="109728" indent="0">
              <a:buNone/>
            </a:pPr>
            <a:r>
              <a:rPr lang="en-US" sz="2400" dirty="0"/>
              <a:t> </a:t>
            </a:r>
            <a:r>
              <a:rPr lang="en-US" sz="2400" dirty="0" smtClean="0"/>
              <a:t>         </a:t>
            </a:r>
            <a:r>
              <a:rPr lang="en-US" sz="2400" dirty="0" smtClean="0"/>
              <a:t>Three </a:t>
            </a:r>
            <a:r>
              <a:rPr lang="en-US" sz="2400" dirty="0" smtClean="0"/>
              <a:t>large gardens providing most of our groceries</a:t>
            </a:r>
          </a:p>
          <a:p>
            <a:endParaRPr lang="en-US" sz="2400" dirty="0"/>
          </a:p>
          <a:p>
            <a:r>
              <a:rPr lang="en-US" sz="2400" dirty="0" smtClean="0"/>
              <a:t>Farmed 10 years on my own (1973-1983)</a:t>
            </a:r>
          </a:p>
          <a:p>
            <a:endParaRPr lang="en-US" sz="2400" dirty="0"/>
          </a:p>
          <a:p>
            <a:r>
              <a:rPr lang="en-US" sz="2400" dirty="0" smtClean="0"/>
              <a:t>Farm, garden seed &amp; soil health business:1978 – present. </a:t>
            </a:r>
            <a:endParaRPr lang="en-US" sz="2400" dirty="0" smtClean="0"/>
          </a:p>
          <a:p>
            <a:endParaRPr lang="en-US" sz="2400" dirty="0"/>
          </a:p>
          <a:p>
            <a:r>
              <a:rPr lang="en-US" sz="2400" dirty="0" smtClean="0"/>
              <a:t>Master Gardener 2001- present</a:t>
            </a:r>
            <a:endParaRPr lang="en-US" sz="2400" dirty="0" smtClean="0"/>
          </a:p>
          <a:p>
            <a:endParaRPr lang="en-US" sz="2400" dirty="0"/>
          </a:p>
          <a:p>
            <a:r>
              <a:rPr lang="en-US" sz="2400" dirty="0" smtClean="0"/>
              <a:t>Certified organic and non-gmo seed since 2001</a:t>
            </a:r>
          </a:p>
          <a:p>
            <a:endParaRPr lang="en-US" dirty="0"/>
          </a:p>
          <a:p>
            <a:endParaRPr lang="en-US" dirty="0"/>
          </a:p>
        </p:txBody>
      </p:sp>
      <p:sp>
        <p:nvSpPr>
          <p:cNvPr id="3" name="Title 2"/>
          <p:cNvSpPr>
            <a:spLocks noGrp="1"/>
          </p:cNvSpPr>
          <p:nvPr>
            <p:ph type="title"/>
          </p:nvPr>
        </p:nvSpPr>
        <p:spPr/>
        <p:txBody>
          <a:bodyPr/>
          <a:lstStyle/>
          <a:p>
            <a:pPr algn="ctr"/>
            <a:r>
              <a:rPr lang="en-US" dirty="0" smtClean="0"/>
              <a:t>A short Bio…</a:t>
            </a:r>
            <a:endParaRPr lang="en-US" dirty="0"/>
          </a:p>
        </p:txBody>
      </p:sp>
    </p:spTree>
    <p:extLst>
      <p:ext uri="{BB962C8B-B14F-4D97-AF65-F5344CB8AC3E}">
        <p14:creationId xmlns:p14="http://schemas.microsoft.com/office/powerpoint/2010/main" val="4222847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66800" y="1657350"/>
            <a:ext cx="4667250" cy="418147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08750" y="1667669"/>
            <a:ext cx="4762500" cy="4152900"/>
          </a:xfrm>
        </p:spPr>
      </p:pic>
      <p:sp>
        <p:nvSpPr>
          <p:cNvPr id="2" name="Title 1"/>
          <p:cNvSpPr>
            <a:spLocks noGrp="1"/>
          </p:cNvSpPr>
          <p:nvPr>
            <p:ph type="title"/>
          </p:nvPr>
        </p:nvSpPr>
        <p:spPr/>
        <p:txBody>
          <a:bodyPr>
            <a:normAutofit/>
          </a:bodyPr>
          <a:lstStyle/>
          <a:p>
            <a:pPr algn="ctr"/>
            <a:r>
              <a:rPr lang="en-US" sz="5400" dirty="0" smtClean="0"/>
              <a:t>Mycorrhizae fungi</a:t>
            </a:r>
            <a:endParaRPr lang="en-US" sz="5400" dirty="0"/>
          </a:p>
        </p:txBody>
      </p:sp>
    </p:spTree>
    <p:extLst>
      <p:ext uri="{BB962C8B-B14F-4D97-AF65-F5344CB8AC3E}">
        <p14:creationId xmlns:p14="http://schemas.microsoft.com/office/powerpoint/2010/main" val="12263494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art of mycorrhizal fungi ty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97" y="-2752952"/>
            <a:ext cx="13963650" cy="1002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7852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24939"/>
            <a:ext cx="5384800" cy="4582353"/>
          </a:xfrm>
        </p:spPr>
        <p:txBody>
          <a:bodyPr>
            <a:normAutofit lnSpcReduction="10000"/>
          </a:bodyPr>
          <a:lstStyle/>
          <a:p>
            <a:endParaRPr lang="en-US" dirty="0" smtClean="0"/>
          </a:p>
          <a:p>
            <a:r>
              <a:rPr lang="en-US" dirty="0" smtClean="0"/>
              <a:t>Tillage </a:t>
            </a:r>
            <a:r>
              <a:rPr lang="en-US" dirty="0"/>
              <a:t>destroys organic </a:t>
            </a:r>
            <a:r>
              <a:rPr lang="en-US" dirty="0" smtClean="0"/>
              <a:t>matter</a:t>
            </a:r>
          </a:p>
          <a:p>
            <a:endParaRPr lang="en-US" dirty="0"/>
          </a:p>
          <a:p>
            <a:r>
              <a:rPr lang="en-US" dirty="0" smtClean="0"/>
              <a:t>Initially, it creates air pockets, but the fine particles eventually create greater compaction, as well as disrupts earthworm, fungal and biological activity, and more…</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97600" y="1962648"/>
            <a:ext cx="5384800" cy="3562942"/>
          </a:xfrm>
        </p:spPr>
      </p:pic>
      <p:sp>
        <p:nvSpPr>
          <p:cNvPr id="2" name="Title 1"/>
          <p:cNvSpPr>
            <a:spLocks noGrp="1"/>
          </p:cNvSpPr>
          <p:nvPr>
            <p:ph type="title"/>
          </p:nvPr>
        </p:nvSpPr>
        <p:spPr/>
        <p:txBody>
          <a:bodyPr>
            <a:normAutofit/>
          </a:bodyPr>
          <a:lstStyle/>
          <a:p>
            <a:pPr algn="ctr"/>
            <a:r>
              <a:rPr lang="en-US" sz="5400" dirty="0" smtClean="0"/>
              <a:t>Tillage…</a:t>
            </a:r>
            <a:endParaRPr lang="en-US" sz="5400" dirty="0"/>
          </a:p>
        </p:txBody>
      </p:sp>
    </p:spTree>
    <p:extLst>
      <p:ext uri="{BB962C8B-B14F-4D97-AF65-F5344CB8AC3E}">
        <p14:creationId xmlns:p14="http://schemas.microsoft.com/office/powerpoint/2010/main" val="3055768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Pin on farm equipme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Pin on farm equipm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GREAT PLAINS tillage equipment from CIS, used GREAT PLAINS tillage equipment  from CIS for s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760" y="1165860"/>
            <a:ext cx="5135880" cy="393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5741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80029" y="1570341"/>
            <a:ext cx="2443942" cy="4347556"/>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949186"/>
            <a:ext cx="5384800" cy="3589866"/>
          </a:xfrm>
        </p:spPr>
      </p:pic>
      <p:sp>
        <p:nvSpPr>
          <p:cNvPr id="2" name="Title 1"/>
          <p:cNvSpPr>
            <a:spLocks noGrp="1"/>
          </p:cNvSpPr>
          <p:nvPr>
            <p:ph type="title"/>
          </p:nvPr>
        </p:nvSpPr>
        <p:spPr/>
        <p:txBody>
          <a:bodyPr>
            <a:normAutofit fontScale="90000"/>
          </a:bodyPr>
          <a:lstStyle/>
          <a:p>
            <a:pPr algn="ctr"/>
            <a:r>
              <a:rPr lang="en-US" sz="5400" dirty="0" smtClean="0"/>
              <a:t>Tillage…Let Nature Do the Work…</a:t>
            </a:r>
            <a:endParaRPr lang="en-US" sz="5400" dirty="0"/>
          </a:p>
        </p:txBody>
      </p:sp>
    </p:spTree>
    <p:extLst>
      <p:ext uri="{BB962C8B-B14F-4D97-AF65-F5344CB8AC3E}">
        <p14:creationId xmlns:p14="http://schemas.microsoft.com/office/powerpoint/2010/main" val="1006609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dirty="0"/>
          </a:p>
        </p:txBody>
      </p:sp>
      <p:pic>
        <p:nvPicPr>
          <p:cNvPr id="6" name="Picture 2" descr="C:\Users\Scheele\Downloads\IMG_0888.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6356696" y="1506856"/>
            <a:ext cx="5066607" cy="4488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7"/>
            <a:ext cx="10515600" cy="825498"/>
          </a:xfrm>
        </p:spPr>
        <p:txBody>
          <a:bodyPr>
            <a:noAutofit/>
          </a:bodyPr>
          <a:lstStyle/>
          <a:p>
            <a:pPr algn="ctr"/>
            <a:r>
              <a:rPr lang="en-US" sz="4800" dirty="0" smtClean="0"/>
              <a:t>A lot is happening above ground…</a:t>
            </a:r>
            <a:endParaRPr lang="en-US" sz="4800" dirty="0"/>
          </a:p>
        </p:txBody>
      </p:sp>
      <p:pic>
        <p:nvPicPr>
          <p:cNvPr id="3074" name="Picture 2" descr="C:\Users\Scheele\Downloads\IMG_08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851" y="1514475"/>
            <a:ext cx="5295900" cy="448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445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Scheele\Downloads\IMG_09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 y="373380"/>
            <a:ext cx="10218420" cy="5897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3090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cheele\Downloads\IMG_09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565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Earthworms</a:t>
            </a:r>
          </a:p>
          <a:p>
            <a:r>
              <a:rPr lang="en-US" sz="2400" dirty="0" smtClean="0"/>
              <a:t>Mycorrhizae Fungi</a:t>
            </a:r>
          </a:p>
          <a:p>
            <a:r>
              <a:rPr lang="en-US" sz="2400" dirty="0" smtClean="0"/>
              <a:t>Microbes </a:t>
            </a:r>
          </a:p>
          <a:p>
            <a:r>
              <a:rPr lang="en-US" sz="2400" dirty="0" smtClean="0"/>
              <a:t>1 teaspoon of soil…</a:t>
            </a:r>
            <a:r>
              <a:rPr lang="en-US" sz="2400" dirty="0"/>
              <a:t> </a:t>
            </a:r>
            <a:r>
              <a:rPr lang="en-US" sz="2400" dirty="0" smtClean="0"/>
              <a:t>200 nematodes, 250K algae, 300K amoebae,                       100M bacteria</a:t>
            </a:r>
            <a:endParaRPr lang="en-US" sz="2400" dirty="0"/>
          </a:p>
          <a:p>
            <a:endParaRPr lang="en-US" sz="2400" dirty="0" smtClean="0"/>
          </a:p>
          <a:p>
            <a:r>
              <a:rPr lang="en-US" sz="2400" dirty="0" smtClean="0"/>
              <a:t>Grubs, snails, slugs, beetles, ants, insect larvae, mushrooms, and many other organisms…</a:t>
            </a:r>
          </a:p>
          <a:p>
            <a:endParaRPr lang="en-US" sz="2400" dirty="0"/>
          </a:p>
          <a:p>
            <a:pPr marL="109728" indent="0">
              <a:buNone/>
            </a:pPr>
            <a:r>
              <a:rPr lang="en-US" sz="2400" dirty="0" smtClean="0"/>
              <a:t>Each have </a:t>
            </a:r>
            <a:r>
              <a:rPr lang="en-US" sz="2400" dirty="0"/>
              <a:t>their own </a:t>
            </a:r>
            <a:r>
              <a:rPr lang="en-US" sz="2400" u="sng" dirty="0"/>
              <a:t>interactive</a:t>
            </a:r>
            <a:r>
              <a:rPr lang="en-US" sz="2400" dirty="0"/>
              <a:t> </a:t>
            </a:r>
            <a:r>
              <a:rPr lang="en-US" sz="2400" dirty="0" smtClean="0"/>
              <a:t>designed purpose</a:t>
            </a:r>
          </a:p>
          <a:p>
            <a:pPr marL="109728" indent="0">
              <a:buNone/>
            </a:pPr>
            <a:endParaRPr lang="en-US" b="1" dirty="0" smtClean="0"/>
          </a:p>
        </p:txBody>
      </p:sp>
      <p:sp>
        <p:nvSpPr>
          <p:cNvPr id="3" name="Title 2"/>
          <p:cNvSpPr>
            <a:spLocks noGrp="1"/>
          </p:cNvSpPr>
          <p:nvPr>
            <p:ph type="title"/>
          </p:nvPr>
        </p:nvSpPr>
        <p:spPr/>
        <p:txBody>
          <a:bodyPr/>
          <a:lstStyle/>
          <a:p>
            <a:pPr algn="ctr"/>
            <a:r>
              <a:rPr lang="en-US" dirty="0" smtClean="0"/>
              <a:t>Soil “Livestock” and more…</a:t>
            </a:r>
            <a:endParaRPr lang="en-US" dirty="0"/>
          </a:p>
        </p:txBody>
      </p:sp>
    </p:spTree>
    <p:extLst>
      <p:ext uri="{BB962C8B-B14F-4D97-AF65-F5344CB8AC3E}">
        <p14:creationId xmlns:p14="http://schemas.microsoft.com/office/powerpoint/2010/main" val="2232483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12585" y="1803097"/>
            <a:ext cx="5178829" cy="38820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p:cNvSpPr>
            <a:spLocks noGrp="1"/>
          </p:cNvSpPr>
          <p:nvPr>
            <p:ph sz="half" idx="2"/>
          </p:nvPr>
        </p:nvSpPr>
        <p:spPr/>
        <p:txBody>
          <a:bodyPr>
            <a:normAutofit fontScale="92500" lnSpcReduction="20000"/>
          </a:bodyPr>
          <a:lstStyle/>
          <a:p>
            <a:endParaRPr lang="en-US" dirty="0" smtClean="0"/>
          </a:p>
          <a:p>
            <a:r>
              <a:rPr lang="en-US" dirty="0"/>
              <a:t>Just because you don’t see weeds </a:t>
            </a:r>
            <a:r>
              <a:rPr lang="en-US" dirty="0" smtClean="0"/>
              <a:t>doesn’t </a:t>
            </a:r>
            <a:r>
              <a:rPr lang="en-US" dirty="0"/>
              <a:t>mean they aren’t </a:t>
            </a:r>
            <a:r>
              <a:rPr lang="en-US" dirty="0" smtClean="0"/>
              <a:t>there</a:t>
            </a:r>
          </a:p>
          <a:p>
            <a:r>
              <a:rPr lang="en-US" dirty="0" smtClean="0"/>
              <a:t>…and growing!!</a:t>
            </a:r>
          </a:p>
          <a:p>
            <a:endParaRPr lang="en-US" dirty="0"/>
          </a:p>
          <a:p>
            <a:r>
              <a:rPr lang="en-US" dirty="0" smtClean="0"/>
              <a:t>Weed 5 days after planting</a:t>
            </a:r>
          </a:p>
          <a:p>
            <a:r>
              <a:rPr lang="en-US" dirty="0" smtClean="0"/>
              <a:t>Weed 9 days after planting</a:t>
            </a:r>
          </a:p>
          <a:p>
            <a:r>
              <a:rPr lang="en-US" dirty="0" smtClean="0"/>
              <a:t>Weed 14 days after planting</a:t>
            </a:r>
          </a:p>
          <a:p>
            <a:pPr algn="ctr"/>
            <a:r>
              <a:rPr lang="en-US" sz="1800" dirty="0" smtClean="0"/>
              <a:t>(subject to moisture and temperature)</a:t>
            </a:r>
            <a:endParaRPr lang="en-US" sz="1900" dirty="0" smtClean="0"/>
          </a:p>
          <a:p>
            <a:endParaRPr lang="en-US" dirty="0" smtClean="0"/>
          </a:p>
          <a:p>
            <a:pPr marL="0" indent="0">
              <a:buNone/>
            </a:pPr>
            <a:r>
              <a:rPr lang="en-US" dirty="0" smtClean="0"/>
              <a:t> </a:t>
            </a:r>
            <a:endParaRPr lang="en-US" dirty="0"/>
          </a:p>
        </p:txBody>
      </p:sp>
      <p:sp>
        <p:nvSpPr>
          <p:cNvPr id="2" name="Title 1"/>
          <p:cNvSpPr>
            <a:spLocks noGrp="1"/>
          </p:cNvSpPr>
          <p:nvPr>
            <p:ph type="title"/>
          </p:nvPr>
        </p:nvSpPr>
        <p:spPr/>
        <p:txBody>
          <a:bodyPr>
            <a:normAutofit fontScale="90000"/>
          </a:bodyPr>
          <a:lstStyle/>
          <a:p>
            <a:pPr algn="ctr"/>
            <a:r>
              <a:rPr lang="en-US" dirty="0"/>
              <a:t>Weeding</a:t>
            </a:r>
            <a:r>
              <a:rPr lang="en-US" dirty="0" smtClean="0"/>
              <a:t>…”if </a:t>
            </a:r>
            <a:r>
              <a:rPr lang="en-US" dirty="0"/>
              <a:t>you see weeds, you’ve already lost the </a:t>
            </a:r>
            <a:r>
              <a:rPr lang="en-US" dirty="0" smtClean="0"/>
              <a:t>battle”</a:t>
            </a:r>
            <a:endParaRPr lang="en-US" dirty="0"/>
          </a:p>
        </p:txBody>
      </p:sp>
    </p:spTree>
    <p:extLst>
      <p:ext uri="{BB962C8B-B14F-4D97-AF65-F5344CB8AC3E}">
        <p14:creationId xmlns:p14="http://schemas.microsoft.com/office/powerpoint/2010/main" val="3360542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28677"/>
            <a:ext cx="9204960" cy="1099183"/>
          </a:xfrm>
        </p:spPr>
        <p:txBody>
          <a:bodyPr>
            <a:normAutofit/>
          </a:bodyPr>
          <a:lstStyle/>
          <a:p>
            <a:r>
              <a:rPr lang="en-US" sz="4400" dirty="0" smtClean="0"/>
              <a:t>Holistic </a:t>
            </a:r>
            <a:r>
              <a:rPr lang="en-US" sz="4400" dirty="0" smtClean="0"/>
              <a:t>View of </a:t>
            </a:r>
            <a:r>
              <a:rPr lang="en-US" sz="4400" dirty="0" smtClean="0"/>
              <a:t>Healthy Soils…</a:t>
            </a:r>
            <a:endParaRPr lang="en-US" sz="4400" dirty="0"/>
          </a:p>
        </p:txBody>
      </p:sp>
      <p:sp>
        <p:nvSpPr>
          <p:cNvPr id="3" name="Subtitle 2"/>
          <p:cNvSpPr>
            <a:spLocks noGrp="1"/>
          </p:cNvSpPr>
          <p:nvPr>
            <p:ph type="subTitle" idx="1"/>
          </p:nvPr>
        </p:nvSpPr>
        <p:spPr>
          <a:xfrm>
            <a:off x="914400" y="2057400"/>
            <a:ext cx="10363200" cy="2753911"/>
          </a:xfrm>
        </p:spPr>
        <p:txBody>
          <a:bodyPr>
            <a:normAutofit/>
          </a:bodyPr>
          <a:lstStyle/>
          <a:p>
            <a:pPr algn="ctr"/>
            <a:endParaRPr lang="en-US" dirty="0"/>
          </a:p>
          <a:p>
            <a:pPr algn="ctr"/>
            <a:endParaRPr lang="en-US" sz="4400" dirty="0" smtClean="0"/>
          </a:p>
          <a:p>
            <a:pPr algn="ctr"/>
            <a:r>
              <a:rPr lang="en-US" sz="4400" dirty="0" smtClean="0"/>
              <a:t>getting </a:t>
            </a:r>
            <a:r>
              <a:rPr lang="en-US" sz="4400" dirty="0" smtClean="0"/>
              <a:t>more for less…</a:t>
            </a:r>
            <a:endParaRPr lang="en-US" sz="4400" dirty="0"/>
          </a:p>
        </p:txBody>
      </p:sp>
    </p:spTree>
    <p:extLst>
      <p:ext uri="{BB962C8B-B14F-4D97-AF65-F5344CB8AC3E}">
        <p14:creationId xmlns:p14="http://schemas.microsoft.com/office/powerpoint/2010/main" val="3605645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r>
              <a:rPr lang="en-US" dirty="0" smtClean="0"/>
              <a:t>Weed ‘groups’ are leading indicators of soil mineral imbalances</a:t>
            </a:r>
            <a:endParaRPr lang="en-US" dirty="0"/>
          </a:p>
          <a:p>
            <a:endParaRPr lang="en-US" dirty="0" smtClean="0"/>
          </a:p>
          <a:p>
            <a:r>
              <a:rPr lang="en-US" b="1" dirty="0" smtClean="0"/>
              <a:t>Insects and disease are part of nature’s design to remove the weak and sickly…</a:t>
            </a:r>
          </a:p>
          <a:p>
            <a:endParaRPr lang="en-US" dirty="0"/>
          </a:p>
          <a:p>
            <a:r>
              <a:rPr lang="en-US" dirty="0" smtClean="0"/>
              <a:t>Therefore, weed groups, insects and diseases are </a:t>
            </a:r>
            <a:r>
              <a:rPr lang="en-US" b="1" dirty="0" smtClean="0"/>
              <a:t>indicators</a:t>
            </a:r>
            <a:r>
              <a:rPr lang="en-US" dirty="0" smtClean="0"/>
              <a:t> and not the ‘real’ problem…</a:t>
            </a:r>
            <a:endParaRPr lang="en-US" dirty="0"/>
          </a:p>
        </p:txBody>
      </p:sp>
      <p:sp>
        <p:nvSpPr>
          <p:cNvPr id="2" name="Title 1"/>
          <p:cNvSpPr>
            <a:spLocks noGrp="1"/>
          </p:cNvSpPr>
          <p:nvPr>
            <p:ph type="title"/>
          </p:nvPr>
        </p:nvSpPr>
        <p:spPr/>
        <p:txBody>
          <a:bodyPr>
            <a:normAutofit/>
          </a:bodyPr>
          <a:lstStyle/>
          <a:p>
            <a:pPr algn="ctr"/>
            <a:r>
              <a:rPr lang="en-US" sz="5400" dirty="0" smtClean="0"/>
              <a:t>Weeds and other pests…</a:t>
            </a:r>
            <a:endParaRPr lang="en-US" sz="5400" dirty="0"/>
          </a:p>
        </p:txBody>
      </p:sp>
    </p:spTree>
    <p:extLst>
      <p:ext uri="{BB962C8B-B14F-4D97-AF65-F5344CB8AC3E}">
        <p14:creationId xmlns:p14="http://schemas.microsoft.com/office/powerpoint/2010/main" val="35473663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suffix ‘</a:t>
            </a:r>
            <a:r>
              <a:rPr lang="en-US" dirty="0" err="1" smtClean="0"/>
              <a:t>cide</a:t>
            </a:r>
            <a:r>
              <a:rPr lang="en-US" dirty="0" smtClean="0"/>
              <a:t>’ means…’to kill’…</a:t>
            </a:r>
          </a:p>
          <a:p>
            <a:endParaRPr lang="en-US" dirty="0" smtClean="0"/>
          </a:p>
          <a:p>
            <a:r>
              <a:rPr lang="en-US" dirty="0" smtClean="0"/>
              <a:t>Bio-</a:t>
            </a:r>
            <a:r>
              <a:rPr lang="en-US" dirty="0" err="1" smtClean="0"/>
              <a:t>cide</a:t>
            </a:r>
            <a:endParaRPr lang="en-US" dirty="0" smtClean="0"/>
          </a:p>
          <a:p>
            <a:r>
              <a:rPr lang="en-US" dirty="0" err="1" smtClean="0"/>
              <a:t>Pesti-cide</a:t>
            </a:r>
            <a:endParaRPr lang="en-US" dirty="0" smtClean="0"/>
          </a:p>
          <a:p>
            <a:r>
              <a:rPr lang="en-US" dirty="0" err="1" smtClean="0"/>
              <a:t>Herbi-cide</a:t>
            </a:r>
            <a:endParaRPr lang="en-US" dirty="0" smtClean="0"/>
          </a:p>
          <a:p>
            <a:r>
              <a:rPr lang="en-US" dirty="0" smtClean="0"/>
              <a:t>Fungi-</a:t>
            </a:r>
            <a:r>
              <a:rPr lang="en-US" dirty="0" err="1" smtClean="0"/>
              <a:t>cide</a:t>
            </a:r>
            <a:endParaRPr lang="en-US" dirty="0" smtClean="0"/>
          </a:p>
          <a:p>
            <a:r>
              <a:rPr lang="en-US" dirty="0" err="1" smtClean="0"/>
              <a:t>Bacteri-cide</a:t>
            </a:r>
            <a:endParaRPr lang="en-US" dirty="0" smtClean="0"/>
          </a:p>
          <a:p>
            <a:pPr marL="109728" indent="0">
              <a:buNone/>
            </a:pPr>
            <a:r>
              <a:rPr lang="en-US" dirty="0" smtClean="0"/>
              <a:t>Just because it says “organic” doesn’t mean it is any safer. </a:t>
            </a:r>
          </a:p>
          <a:p>
            <a:pPr marL="109728" indent="0" algn="ctr">
              <a:buNone/>
            </a:pPr>
            <a:r>
              <a:rPr lang="en-US" dirty="0" smtClean="0"/>
              <a:t>READ the LABELS!      </a:t>
            </a:r>
            <a:endParaRPr lang="en-US" dirty="0"/>
          </a:p>
        </p:txBody>
      </p:sp>
      <p:sp>
        <p:nvSpPr>
          <p:cNvPr id="2" name="Title 1"/>
          <p:cNvSpPr>
            <a:spLocks noGrp="1"/>
          </p:cNvSpPr>
          <p:nvPr>
            <p:ph type="title"/>
          </p:nvPr>
        </p:nvSpPr>
        <p:spPr/>
        <p:txBody>
          <a:bodyPr>
            <a:normAutofit/>
          </a:bodyPr>
          <a:lstStyle/>
          <a:p>
            <a:pPr algn="ctr"/>
            <a:r>
              <a:rPr lang="en-US" sz="5400" dirty="0" smtClean="0"/>
              <a:t>Chemistry…</a:t>
            </a:r>
            <a:endParaRPr lang="en-US" sz="5400" dirty="0"/>
          </a:p>
        </p:txBody>
      </p:sp>
    </p:spTree>
    <p:extLst>
      <p:ext uri="{BB962C8B-B14F-4D97-AF65-F5344CB8AC3E}">
        <p14:creationId xmlns:p14="http://schemas.microsoft.com/office/powerpoint/2010/main" val="25276864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sz="4400" dirty="0" smtClean="0"/>
              <a:t>Know the origin of your compost</a:t>
            </a:r>
          </a:p>
          <a:p>
            <a:r>
              <a:rPr lang="en-US" dirty="0" smtClean="0"/>
              <a:t>Know what it is made of</a:t>
            </a:r>
          </a:p>
          <a:p>
            <a:r>
              <a:rPr lang="en-US" dirty="0" smtClean="0"/>
              <a:t>Livestock manure-based:</a:t>
            </a:r>
          </a:p>
          <a:p>
            <a:pPr marL="109728" indent="0">
              <a:buNone/>
            </a:pPr>
            <a:r>
              <a:rPr lang="en-US" dirty="0" smtClean="0"/>
              <a:t>	Cattle…high in phosphorous, anti-</a:t>
            </a:r>
            <a:r>
              <a:rPr lang="en-US" dirty="0" err="1" smtClean="0"/>
              <a:t>biotics</a:t>
            </a:r>
            <a:r>
              <a:rPr lang="en-US" dirty="0" smtClean="0"/>
              <a:t>, nitrogen, 			copper (copper sulfate on OMRI list)</a:t>
            </a:r>
          </a:p>
          <a:p>
            <a:pPr marL="109728" indent="0">
              <a:buNone/>
            </a:pPr>
            <a:r>
              <a:rPr lang="en-US" dirty="0" smtClean="0"/>
              <a:t>	Horse…phosphorous </a:t>
            </a:r>
          </a:p>
          <a:p>
            <a:pPr marL="109728" indent="0">
              <a:buNone/>
            </a:pPr>
            <a:r>
              <a:rPr lang="en-US" dirty="0"/>
              <a:t>	</a:t>
            </a:r>
            <a:r>
              <a:rPr lang="en-US" dirty="0" smtClean="0"/>
              <a:t>Chicken…high in Nitrogen, Potassium </a:t>
            </a:r>
          </a:p>
          <a:p>
            <a:r>
              <a:rPr lang="en-US" dirty="0" smtClean="0"/>
              <a:t>Plant material based…walnut (</a:t>
            </a:r>
            <a:r>
              <a:rPr lang="en-US" dirty="0" err="1" smtClean="0"/>
              <a:t>juglone</a:t>
            </a:r>
            <a:r>
              <a:rPr lang="en-US" dirty="0" smtClean="0"/>
              <a:t>), oak &amp; pine (acidic)</a:t>
            </a:r>
            <a:endParaRPr lang="en-US" dirty="0"/>
          </a:p>
        </p:txBody>
      </p:sp>
      <p:sp>
        <p:nvSpPr>
          <p:cNvPr id="3" name="Title 2"/>
          <p:cNvSpPr>
            <a:spLocks noGrp="1"/>
          </p:cNvSpPr>
          <p:nvPr>
            <p:ph type="title"/>
          </p:nvPr>
        </p:nvSpPr>
        <p:spPr/>
        <p:txBody>
          <a:bodyPr>
            <a:normAutofit/>
          </a:bodyPr>
          <a:lstStyle/>
          <a:p>
            <a:pPr algn="ctr"/>
            <a:r>
              <a:rPr lang="en-US" sz="5400" b="0" dirty="0" smtClean="0">
                <a:effectLst/>
              </a:rPr>
              <a:t>Compost</a:t>
            </a:r>
            <a:endParaRPr lang="en-US" sz="5400" b="0" dirty="0">
              <a:effectLst/>
            </a:endParaRPr>
          </a:p>
        </p:txBody>
      </p:sp>
    </p:spTree>
    <p:extLst>
      <p:ext uri="{BB962C8B-B14F-4D97-AF65-F5344CB8AC3E}">
        <p14:creationId xmlns:p14="http://schemas.microsoft.com/office/powerpoint/2010/main" val="9334967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109728" indent="0" algn="ctr">
              <a:buNone/>
            </a:pPr>
            <a:r>
              <a:rPr lang="en-US" u="sng" dirty="0" smtClean="0"/>
              <a:t>Mineral</a:t>
            </a:r>
            <a:r>
              <a:rPr lang="en-US" dirty="0" smtClean="0"/>
              <a:t>  </a:t>
            </a:r>
          </a:p>
          <a:p>
            <a:r>
              <a:rPr lang="en-US" dirty="0" smtClean="0"/>
              <a:t>Soil test</a:t>
            </a:r>
          </a:p>
          <a:p>
            <a:r>
              <a:rPr lang="en-US" dirty="0" smtClean="0"/>
              <a:t>It’s not about levels of minerals, but solubility</a:t>
            </a:r>
          </a:p>
          <a:p>
            <a:r>
              <a:rPr lang="en-US" dirty="0" smtClean="0"/>
              <a:t>N, P, K, Ca, Mg, S (macros)</a:t>
            </a:r>
          </a:p>
          <a:p>
            <a:r>
              <a:rPr lang="en-US" dirty="0" smtClean="0"/>
              <a:t>B, Mn, Cu, Zn, Fe, Mo (micros)</a:t>
            </a:r>
          </a:p>
          <a:p>
            <a:endParaRPr lang="en-US" dirty="0"/>
          </a:p>
        </p:txBody>
      </p:sp>
      <p:sp>
        <p:nvSpPr>
          <p:cNvPr id="3" name="Content Placeholder 2"/>
          <p:cNvSpPr>
            <a:spLocks noGrp="1"/>
          </p:cNvSpPr>
          <p:nvPr>
            <p:ph sz="half" idx="2"/>
          </p:nvPr>
        </p:nvSpPr>
        <p:spPr/>
        <p:txBody>
          <a:bodyPr/>
          <a:lstStyle/>
          <a:p>
            <a:pPr marL="109728" indent="0" algn="ctr">
              <a:buNone/>
            </a:pPr>
            <a:r>
              <a:rPr lang="en-US" u="sng" dirty="0" smtClean="0"/>
              <a:t>Biological</a:t>
            </a:r>
          </a:p>
          <a:p>
            <a:r>
              <a:rPr lang="en-US" dirty="0" smtClean="0"/>
              <a:t>Soil test</a:t>
            </a:r>
          </a:p>
          <a:p>
            <a:r>
              <a:rPr lang="en-US" dirty="0" smtClean="0"/>
              <a:t>Bug ‘food’</a:t>
            </a:r>
          </a:p>
          <a:p>
            <a:r>
              <a:rPr lang="en-US" dirty="0" smtClean="0"/>
              <a:t>Endophytes</a:t>
            </a:r>
          </a:p>
          <a:p>
            <a:r>
              <a:rPr lang="en-US" b="1" dirty="0" smtClean="0"/>
              <a:t>Biofertilizers: </a:t>
            </a:r>
          </a:p>
          <a:p>
            <a:pPr lvl="1"/>
            <a:r>
              <a:rPr lang="en-US" dirty="0" smtClean="0"/>
              <a:t>Rhizobium -inoculate legumes</a:t>
            </a:r>
          </a:p>
          <a:p>
            <a:pPr lvl="1"/>
            <a:r>
              <a:rPr lang="en-US" dirty="0" err="1" smtClean="0"/>
              <a:t>Azo</a:t>
            </a:r>
            <a:r>
              <a:rPr lang="en-US" dirty="0" smtClean="0"/>
              <a:t>(to)</a:t>
            </a:r>
            <a:r>
              <a:rPr lang="en-US" dirty="0" err="1" smtClean="0"/>
              <a:t>bacter</a:t>
            </a:r>
            <a:r>
              <a:rPr lang="en-US" dirty="0" smtClean="0"/>
              <a:t> - ”produce” N</a:t>
            </a:r>
          </a:p>
          <a:p>
            <a:pPr lvl="1"/>
            <a:r>
              <a:rPr lang="en-US" dirty="0" smtClean="0"/>
              <a:t>Azospirilium – plant growth </a:t>
            </a:r>
          </a:p>
          <a:p>
            <a:pPr lvl="1"/>
            <a:r>
              <a:rPr lang="en-US" dirty="0" smtClean="0"/>
              <a:t>Blue </a:t>
            </a:r>
            <a:r>
              <a:rPr lang="en-US" dirty="0"/>
              <a:t>green algae (BGA</a:t>
            </a:r>
            <a:r>
              <a:rPr lang="en-US" dirty="0" smtClean="0"/>
              <a:t>)</a:t>
            </a:r>
          </a:p>
          <a:p>
            <a:pPr lvl="1"/>
            <a:r>
              <a:rPr lang="en-US" dirty="0" smtClean="0"/>
              <a:t>Kelp products</a:t>
            </a:r>
          </a:p>
          <a:p>
            <a:pPr lvl="1"/>
            <a:endParaRPr lang="en-US" dirty="0" smtClean="0"/>
          </a:p>
          <a:p>
            <a:endParaRPr lang="en-US" dirty="0"/>
          </a:p>
        </p:txBody>
      </p:sp>
      <p:sp>
        <p:nvSpPr>
          <p:cNvPr id="4" name="Title 3"/>
          <p:cNvSpPr>
            <a:spLocks noGrp="1"/>
          </p:cNvSpPr>
          <p:nvPr>
            <p:ph type="title"/>
          </p:nvPr>
        </p:nvSpPr>
        <p:spPr/>
        <p:txBody>
          <a:bodyPr>
            <a:normAutofit/>
          </a:bodyPr>
          <a:lstStyle/>
          <a:p>
            <a:pPr algn="ctr"/>
            <a:r>
              <a:rPr lang="en-US" sz="5400" b="0" dirty="0">
                <a:effectLst/>
              </a:rPr>
              <a:t>Fertilizer and Soil Amendments</a:t>
            </a:r>
          </a:p>
        </p:txBody>
      </p:sp>
    </p:spTree>
    <p:extLst>
      <p:ext uri="{BB962C8B-B14F-4D97-AF65-F5344CB8AC3E}">
        <p14:creationId xmlns:p14="http://schemas.microsoft.com/office/powerpoint/2010/main" val="73971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487362"/>
          </a:xfrm>
        </p:spPr>
        <p:txBody>
          <a:bodyPr>
            <a:normAutofit fontScale="90000"/>
          </a:bodyPr>
          <a:lstStyle/>
          <a:p>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0720" y="701040"/>
            <a:ext cx="8145780" cy="530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396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endParaRPr lang="en-US" dirty="0" smtClean="0"/>
          </a:p>
          <a:p>
            <a:pPr marL="109728" indent="0">
              <a:buNone/>
            </a:pPr>
            <a:r>
              <a:rPr lang="en-US" sz="4400" dirty="0" smtClean="0"/>
              <a:t>You </a:t>
            </a:r>
            <a:r>
              <a:rPr lang="en-US" sz="4400" dirty="0"/>
              <a:t>can't have a healthy civilization without healthy soil. You can't have junk food and have healthy people. </a:t>
            </a:r>
            <a:endParaRPr lang="en-US" sz="4400" dirty="0" smtClean="0"/>
          </a:p>
          <a:p>
            <a:pPr marL="109728" indent="0">
              <a:buNone/>
            </a:pPr>
            <a:endParaRPr lang="en-US" sz="4400" dirty="0"/>
          </a:p>
          <a:p>
            <a:pPr marL="109728" indent="0">
              <a:buNone/>
            </a:pPr>
            <a:r>
              <a:rPr lang="en-US" sz="4400" dirty="0" smtClean="0"/>
              <a:t>Joel Salatin </a:t>
            </a:r>
            <a:r>
              <a:rPr lang="en-US" sz="2400" dirty="0" smtClean="0"/>
              <a:t>(Polyface Farm)</a:t>
            </a:r>
            <a:r>
              <a:rPr lang="en-US" sz="2400" dirty="0"/>
              <a:t/>
            </a:r>
            <a:br>
              <a:rPr lang="en-US" sz="2400" dirty="0"/>
            </a:br>
            <a:endParaRPr lang="en-US" sz="24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896233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i="1" dirty="0" smtClean="0"/>
          </a:p>
          <a:p>
            <a:pPr marL="0" indent="0">
              <a:buNone/>
            </a:pPr>
            <a:r>
              <a:rPr lang="en-US" sz="4000" i="1" dirty="0" smtClean="0"/>
              <a:t>Everything is connected to everything else</a:t>
            </a:r>
          </a:p>
          <a:p>
            <a:pPr marL="0" indent="0" algn="ctr">
              <a:buNone/>
            </a:pPr>
            <a:endParaRPr lang="en-US" sz="4000" dirty="0" smtClean="0"/>
          </a:p>
          <a:p>
            <a:pPr marL="0" indent="0" algn="ctr">
              <a:buNone/>
            </a:pPr>
            <a:r>
              <a:rPr lang="en-US" sz="4000" dirty="0" smtClean="0"/>
              <a:t>…brought to us by Creative Design</a:t>
            </a:r>
            <a:endParaRPr lang="en-US" sz="4000" dirty="0"/>
          </a:p>
          <a:p>
            <a:pPr marL="0" indent="0">
              <a:buNone/>
            </a:pPr>
            <a:endParaRPr lang="en-US" sz="2000" dirty="0" smtClean="0"/>
          </a:p>
          <a:p>
            <a:pPr marL="0" indent="0">
              <a:buNone/>
            </a:pPr>
            <a:endParaRPr lang="en-US" sz="4000" dirty="0"/>
          </a:p>
          <a:p>
            <a:pPr marL="0" indent="0">
              <a:buNone/>
            </a:pPr>
            <a:endParaRPr lang="en-US" sz="4000" dirty="0"/>
          </a:p>
          <a:p>
            <a:endParaRPr lang="en-US" dirty="0"/>
          </a:p>
        </p:txBody>
      </p:sp>
      <p:sp>
        <p:nvSpPr>
          <p:cNvPr id="2" name="Title 1"/>
          <p:cNvSpPr>
            <a:spLocks noGrp="1"/>
          </p:cNvSpPr>
          <p:nvPr>
            <p:ph type="title"/>
          </p:nvPr>
        </p:nvSpPr>
        <p:spPr/>
        <p:txBody>
          <a:bodyPr>
            <a:normAutofit/>
          </a:bodyPr>
          <a:lstStyle/>
          <a:p>
            <a:pPr algn="ctr"/>
            <a:endParaRPr lang="en-US" sz="5400" dirty="0"/>
          </a:p>
        </p:txBody>
      </p:sp>
    </p:spTree>
    <p:extLst>
      <p:ext uri="{BB962C8B-B14F-4D97-AF65-F5344CB8AC3E}">
        <p14:creationId xmlns:p14="http://schemas.microsoft.com/office/powerpoint/2010/main" val="26110766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474720"/>
            <a:ext cx="10972800" cy="1630680"/>
          </a:xfrm>
        </p:spPr>
        <p:txBody>
          <a:bodyPr>
            <a:normAutofit/>
          </a:bodyPr>
          <a:lstStyle/>
          <a:p>
            <a:r>
              <a:rPr lang="en-US" sz="1800" dirty="0"/>
              <a:t>Some of the very same minerals that are found in the earth are also found in your body. Our bodies and our soil are made up of the same exact minerals. Pulling ourselves closer to the soil, and therefore allowing those rich </a:t>
            </a:r>
            <a:r>
              <a:rPr lang="en-US" sz="1800" b="1" dirty="0"/>
              <a:t>minerals</a:t>
            </a:r>
            <a:r>
              <a:rPr lang="en-US" sz="1800" dirty="0"/>
              <a:t> to penetrate into our pores, helps replenish mineral deficiencies and promote overall good </a:t>
            </a:r>
            <a:r>
              <a:rPr lang="en-US" sz="1800" dirty="0" smtClean="0"/>
              <a:t>health.</a:t>
            </a:r>
            <a:endParaRPr lang="en-US" sz="1800" dirty="0"/>
          </a:p>
          <a:p>
            <a:pPr marL="109728" indent="0">
              <a:buNone/>
            </a:pPr>
            <a:r>
              <a:rPr lang="en-US" sz="1200" dirty="0"/>
              <a:t> </a:t>
            </a:r>
            <a:r>
              <a:rPr lang="en-US" sz="1200" dirty="0" smtClean="0"/>
              <a:t>    healthhttps</a:t>
            </a:r>
            <a:r>
              <a:rPr lang="en-US" sz="1200" dirty="0"/>
              <a:t>://homesteadersofamerica.com/benefits-barefoot-gardening</a:t>
            </a:r>
            <a:r>
              <a:rPr lang="en-US" sz="1200" dirty="0" smtClean="0"/>
              <a:t>/</a:t>
            </a:r>
          </a:p>
          <a:p>
            <a:endParaRPr lang="en-US" sz="1200" dirty="0"/>
          </a:p>
        </p:txBody>
      </p:sp>
      <p:sp>
        <p:nvSpPr>
          <p:cNvPr id="3" name="Title 2"/>
          <p:cNvSpPr>
            <a:spLocks noGrp="1"/>
          </p:cNvSpPr>
          <p:nvPr>
            <p:ph type="title"/>
          </p:nvPr>
        </p:nvSpPr>
        <p:spPr>
          <a:xfrm>
            <a:off x="609600" y="274638"/>
            <a:ext cx="10972800" cy="3169602"/>
          </a:xfrm>
        </p:spPr>
        <p:txBody>
          <a:bodyPr>
            <a:normAutofit/>
          </a:bodyPr>
          <a:lstStyle/>
          <a:p>
            <a:r>
              <a:rPr lang="en-US" sz="2800" dirty="0" smtClean="0"/>
              <a:t>Could barefoot walking in the </a:t>
            </a:r>
            <a:br>
              <a:rPr lang="en-US" sz="2800" dirty="0" smtClean="0"/>
            </a:br>
            <a:r>
              <a:rPr lang="en-US" sz="2800" dirty="0" smtClean="0"/>
              <a:t>grass improve your health? </a:t>
            </a:r>
            <a:br>
              <a:rPr lang="en-US" sz="2800" dirty="0" smtClean="0"/>
            </a:br>
            <a:r>
              <a:rPr lang="en-US" sz="2800" dirty="0" smtClean="0"/>
              <a:t>Some research suggests so…</a:t>
            </a:r>
            <a:endParaRPr lang="en-US" sz="2800"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45580" y="251460"/>
            <a:ext cx="3985260" cy="3169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476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720840"/>
            <a:ext cx="11224260" cy="4524315"/>
          </a:xfrm>
          <a:prstGeom prst="rect">
            <a:avLst/>
          </a:prstGeom>
        </p:spPr>
        <p:txBody>
          <a:bodyPr wrap="square">
            <a:spAutoFit/>
          </a:bodyPr>
          <a:lstStyle/>
          <a:p>
            <a:r>
              <a:rPr lang="en-US" dirty="0"/>
              <a:t>One reason direct physical contact with the ground might have beneficial physiological effects is the earth’s surface has a negative charge and is constantly generating electrons that could neutralize free radicals, </a:t>
            </a:r>
            <a:r>
              <a:rPr lang="en-US" dirty="0">
                <a:hlinkClick r:id="rId3"/>
              </a:rPr>
              <a:t>acting as antioxidants</a:t>
            </a:r>
            <a:r>
              <a:rPr lang="en-US" dirty="0"/>
              <a:t>. You may think of </a:t>
            </a:r>
            <a:r>
              <a:rPr lang="en-US" b="1" dirty="0"/>
              <a:t>antioxidants</a:t>
            </a:r>
            <a:r>
              <a:rPr lang="en-US" dirty="0"/>
              <a:t> as coming from food, and indeed a diet rich in fruits, vegetables and other foods that provide beta-carotene, selenium, lutein, lycopene and vitamins A, C and E helps prevent cellular damage from free radicals. Still, it is interesting that we may be able to get them directly from the earth, too</a:t>
            </a:r>
            <a:r>
              <a:rPr lang="en-US" dirty="0" smtClean="0"/>
              <a:t>.</a:t>
            </a:r>
          </a:p>
          <a:p>
            <a:r>
              <a:rPr lang="en-US" sz="1200" dirty="0">
                <a:hlinkClick r:id="rId4"/>
              </a:rPr>
              <a:t>https://</a:t>
            </a:r>
            <a:r>
              <a:rPr lang="en-US" sz="1200" dirty="0" smtClean="0">
                <a:hlinkClick r:id="rId4"/>
              </a:rPr>
              <a:t>www.washingtonpost.com/lifestyle/wellness/could-walking-barefoot-on-the-grass-improve-your-health-the-science-behind-grounding/2018/07/05/12de5d64-7be2-11e8-aeee-4d04c8ac6158_story.html</a:t>
            </a:r>
            <a:endParaRPr lang="en-US" sz="1200" dirty="0" smtClean="0"/>
          </a:p>
          <a:p>
            <a:endParaRPr lang="en-US" sz="1200" dirty="0" smtClean="0"/>
          </a:p>
          <a:p>
            <a:r>
              <a:rPr lang="en-US" sz="1200" dirty="0" smtClean="0"/>
              <a:t>                                                                   </a:t>
            </a:r>
            <a:r>
              <a:rPr lang="en-US" sz="1200" dirty="0" smtClean="0"/>
              <a:t>--------------------------------------------------------------</a:t>
            </a:r>
          </a:p>
          <a:p>
            <a:endParaRPr lang="en-US" sz="1200" dirty="0"/>
          </a:p>
          <a:p>
            <a:r>
              <a:rPr lang="en-US" dirty="0" smtClean="0"/>
              <a:t>(The study) </a:t>
            </a:r>
            <a:r>
              <a:rPr lang="en-US" dirty="0"/>
              <a:t>also suggests that reconnecting with the earth’s electrons has been found to promote intriguing physiological changes, as well as well-being</a:t>
            </a:r>
            <a:r>
              <a:rPr lang="en-US" dirty="0" smtClean="0"/>
              <a:t>. </a:t>
            </a:r>
            <a:r>
              <a:rPr lang="en-US" dirty="0"/>
              <a:t>Apart from that, when you walk barefoot, then the principles of </a:t>
            </a:r>
            <a:r>
              <a:rPr lang="en-US" b="1" dirty="0"/>
              <a:t>reflexology</a:t>
            </a:r>
            <a:r>
              <a:rPr lang="en-US" dirty="0"/>
              <a:t> work. The point is that your soles are pressed harder, due to which the functioning of your organs gets </a:t>
            </a:r>
            <a:r>
              <a:rPr lang="en-US" dirty="0" smtClean="0"/>
              <a:t>regulated, </a:t>
            </a:r>
            <a:r>
              <a:rPr lang="en-US" dirty="0"/>
              <a:t>b</a:t>
            </a:r>
            <a:r>
              <a:rPr lang="en-US" dirty="0" smtClean="0"/>
              <a:t>ut </a:t>
            </a:r>
            <a:r>
              <a:rPr lang="en-US" dirty="0"/>
              <a:t>there’s more to it</a:t>
            </a:r>
            <a:r>
              <a:rPr lang="en-US" dirty="0" smtClean="0"/>
              <a:t>.</a:t>
            </a:r>
          </a:p>
          <a:p>
            <a:r>
              <a:rPr lang="en-US" sz="1200" dirty="0">
                <a:hlinkClick r:id="rId5"/>
              </a:rPr>
              <a:t>https://www.healthshots.com/preventive-care/self-care/5-surprising-benefits-of-walking-barefoot-on-grass</a:t>
            </a:r>
            <a:r>
              <a:rPr lang="en-US" sz="1200" dirty="0" smtClean="0">
                <a:hlinkClick r:id="rId5"/>
              </a:rPr>
              <a:t>/</a:t>
            </a:r>
            <a:endParaRPr lang="en-US" sz="1200" dirty="0" smtClean="0"/>
          </a:p>
          <a:p>
            <a:endParaRPr lang="en-US" sz="1200" dirty="0" smtClean="0"/>
          </a:p>
          <a:p>
            <a:endParaRPr lang="en-US" sz="1200" dirty="0"/>
          </a:p>
          <a:p>
            <a:endParaRPr lang="en-US" sz="1200" dirty="0"/>
          </a:p>
        </p:txBody>
      </p:sp>
    </p:spTree>
    <p:extLst>
      <p:ext uri="{BB962C8B-B14F-4D97-AF65-F5344CB8AC3E}">
        <p14:creationId xmlns:p14="http://schemas.microsoft.com/office/powerpoint/2010/main" val="4690280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9600" dirty="0" smtClean="0"/>
              <a:t>Questions?</a:t>
            </a:r>
            <a:endParaRPr lang="en-US" sz="96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31927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09728" indent="0">
              <a:buNone/>
            </a:pPr>
            <a:r>
              <a:rPr lang="en-US" sz="3200" i="1" dirty="0" smtClean="0"/>
              <a:t>(Philosophy</a:t>
            </a:r>
            <a:r>
              <a:rPr lang="en-US" sz="3200" i="1" dirty="0"/>
              <a:t>)</a:t>
            </a:r>
          </a:p>
          <a:p>
            <a:pPr marL="109728" indent="0">
              <a:buNone/>
            </a:pPr>
            <a:endParaRPr lang="en-US" sz="3200" dirty="0" smtClean="0"/>
          </a:p>
          <a:p>
            <a:pPr marL="109728" indent="0">
              <a:buNone/>
            </a:pPr>
            <a:r>
              <a:rPr lang="en-US" sz="3200" dirty="0" smtClean="0"/>
              <a:t>viewpoint/worldview</a:t>
            </a:r>
            <a:r>
              <a:rPr lang="en-US" sz="3200" dirty="0"/>
              <a:t/>
            </a:r>
            <a:br>
              <a:rPr lang="en-US" sz="3200" dirty="0"/>
            </a:br>
            <a:endParaRPr lang="en-US" sz="3200" dirty="0" smtClean="0"/>
          </a:p>
          <a:p>
            <a:pPr marL="109728" indent="0">
              <a:buNone/>
            </a:pPr>
            <a:r>
              <a:rPr lang="en-US" sz="3200" dirty="0" smtClean="0"/>
              <a:t>Characterized </a:t>
            </a:r>
            <a:r>
              <a:rPr lang="en-US" sz="3200" dirty="0"/>
              <a:t>by </a:t>
            </a:r>
            <a:r>
              <a:rPr lang="en-US" sz="3200" u="sng" dirty="0"/>
              <a:t>comprehension of the parts</a:t>
            </a:r>
            <a:r>
              <a:rPr lang="en-US" sz="3200" dirty="0"/>
              <a:t> of something </a:t>
            </a:r>
            <a:r>
              <a:rPr lang="en-US" sz="3200" dirty="0" smtClean="0"/>
              <a:t>that is </a:t>
            </a:r>
            <a:r>
              <a:rPr lang="en-US" sz="3200" u="sng" dirty="0"/>
              <a:t>intimately interconnected</a:t>
            </a:r>
            <a:r>
              <a:rPr lang="en-US" sz="3200" dirty="0"/>
              <a:t> </a:t>
            </a:r>
            <a:r>
              <a:rPr lang="en-US" sz="3200" dirty="0" smtClean="0"/>
              <a:t>and explained </a:t>
            </a:r>
            <a:r>
              <a:rPr lang="en-US" sz="3200" dirty="0"/>
              <a:t>only by </a:t>
            </a:r>
            <a:r>
              <a:rPr lang="en-US" sz="3200" u="sng" dirty="0"/>
              <a:t>reference to the whole</a:t>
            </a:r>
            <a:r>
              <a:rPr lang="en-US" sz="3200" dirty="0"/>
              <a:t>.</a:t>
            </a:r>
          </a:p>
          <a:p>
            <a:endParaRPr lang="en-US" sz="1400" dirty="0" smtClean="0"/>
          </a:p>
          <a:p>
            <a:r>
              <a:rPr lang="en-US" sz="1400" dirty="0" smtClean="0"/>
              <a:t>dictionary.com</a:t>
            </a:r>
            <a:endParaRPr lang="en-US" sz="1400" dirty="0"/>
          </a:p>
          <a:p>
            <a:pPr marL="0" indent="0">
              <a:buNone/>
            </a:pPr>
            <a:endParaRPr lang="en-US" dirty="0"/>
          </a:p>
        </p:txBody>
      </p:sp>
      <p:sp>
        <p:nvSpPr>
          <p:cNvPr id="2" name="Title 1"/>
          <p:cNvSpPr>
            <a:spLocks noGrp="1"/>
          </p:cNvSpPr>
          <p:nvPr>
            <p:ph type="title"/>
          </p:nvPr>
        </p:nvSpPr>
        <p:spPr/>
        <p:txBody>
          <a:bodyPr>
            <a:normAutofit/>
          </a:bodyPr>
          <a:lstStyle/>
          <a:p>
            <a:pPr algn="ctr"/>
            <a:r>
              <a:rPr lang="en-US" sz="2000" b="0" dirty="0"/>
              <a:t>d</a:t>
            </a:r>
            <a:r>
              <a:rPr lang="en-US" sz="2000" b="0" dirty="0" smtClean="0"/>
              <a:t>efinition</a:t>
            </a:r>
            <a:r>
              <a:rPr lang="en-US" sz="2800" b="0" dirty="0" smtClean="0"/>
              <a:t>…</a:t>
            </a:r>
            <a:r>
              <a:rPr lang="en-US" sz="5400" dirty="0" smtClean="0"/>
              <a:t>Holistic</a:t>
            </a:r>
            <a:endParaRPr lang="en-US" sz="5400" dirty="0"/>
          </a:p>
        </p:txBody>
      </p:sp>
    </p:spTree>
    <p:extLst>
      <p:ext uri="{BB962C8B-B14F-4D97-AF65-F5344CB8AC3E}">
        <p14:creationId xmlns:p14="http://schemas.microsoft.com/office/powerpoint/2010/main" val="3429165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l"/>
            <a:r>
              <a:rPr lang="en-US" sz="9600" dirty="0" smtClean="0"/>
              <a:t>Thank you…</a:t>
            </a:r>
            <a:endParaRPr lang="en-US" sz="96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14933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009649"/>
            <a:ext cx="10972800" cy="4997643"/>
          </a:xfrm>
        </p:spPr>
        <p:txBody>
          <a:bodyPr>
            <a:normAutofit lnSpcReduction="10000"/>
          </a:bodyPr>
          <a:lstStyle/>
          <a:p>
            <a:pPr marL="109728" indent="0">
              <a:buNone/>
            </a:pPr>
            <a:endParaRPr lang="en-US" sz="3200" dirty="0" smtClean="0"/>
          </a:p>
          <a:p>
            <a:pPr marL="109728" indent="0">
              <a:buNone/>
            </a:pPr>
            <a:endParaRPr lang="en-US" sz="3200" dirty="0" smtClean="0"/>
          </a:p>
          <a:p>
            <a:pPr marL="109728" indent="0">
              <a:buNone/>
            </a:pPr>
            <a:r>
              <a:rPr lang="en-US" sz="3200" dirty="0" smtClean="0"/>
              <a:t>The </a:t>
            </a:r>
            <a:r>
              <a:rPr lang="en-US" sz="3200" dirty="0"/>
              <a:t>American people do not relate their </a:t>
            </a:r>
            <a:r>
              <a:rPr lang="en-US" sz="3200" dirty="0" smtClean="0"/>
              <a:t>habits </a:t>
            </a:r>
            <a:r>
              <a:rPr lang="en-US" sz="3200" dirty="0"/>
              <a:t>of eating to their </a:t>
            </a:r>
            <a:r>
              <a:rPr lang="en-US" sz="3200" dirty="0" smtClean="0"/>
              <a:t>health…We </a:t>
            </a:r>
            <a:r>
              <a:rPr lang="en-US" sz="3200" dirty="0"/>
              <a:t>eat more and more but we are only getting calories without vitamins, minerals and enzymes. We are overweight and sick because we consume </a:t>
            </a:r>
            <a:r>
              <a:rPr lang="en-US" sz="3200" dirty="0" smtClean="0"/>
              <a:t>‘foodless’ </a:t>
            </a:r>
            <a:r>
              <a:rPr lang="en-US" sz="3200" dirty="0"/>
              <a:t>foods</a:t>
            </a:r>
            <a:r>
              <a:rPr lang="en-US" dirty="0" smtClean="0"/>
              <a:t>.</a:t>
            </a:r>
            <a:r>
              <a:rPr lang="en-US" dirty="0"/>
              <a:t> </a:t>
            </a:r>
            <a:endParaRPr lang="en-US" dirty="0" smtClean="0"/>
          </a:p>
          <a:p>
            <a:pPr marL="109728" indent="0">
              <a:buNone/>
            </a:pPr>
            <a:endParaRPr lang="en-US" dirty="0"/>
          </a:p>
          <a:p>
            <a:pPr marL="109728" indent="0">
              <a:buNone/>
            </a:pPr>
            <a:r>
              <a:rPr lang="en-US" dirty="0" smtClean="0"/>
              <a:t>[Our health, or lack thereof, is self-directed…</a:t>
            </a:r>
            <a:r>
              <a:rPr lang="en-US" sz="1600" dirty="0" smtClean="0"/>
              <a:t>as</a:t>
            </a:r>
            <a:r>
              <a:rPr lang="en-US" dirty="0" smtClean="0"/>
              <a:t>]</a:t>
            </a:r>
          </a:p>
          <a:p>
            <a:pPr marL="109728" indent="0">
              <a:buNone/>
            </a:pPr>
            <a:endParaRPr lang="en-US" dirty="0" smtClean="0"/>
          </a:p>
          <a:p>
            <a:pPr marL="109728" indent="0">
              <a:buNone/>
            </a:pPr>
            <a:r>
              <a:rPr lang="en-US" sz="1300" dirty="0" smtClean="0"/>
              <a:t>Better </a:t>
            </a:r>
            <a:r>
              <a:rPr lang="en-US" sz="1300" dirty="0"/>
              <a:t>Health Research, Copyright 2010, PO Box 219, Warrior, AL, entitled </a:t>
            </a:r>
            <a:r>
              <a:rPr lang="en-US" sz="1300" b="1" i="1" dirty="0"/>
              <a:t>Turn Back the Clock: Reverse Aging With Nutrition &amp; Live a Better Life.</a:t>
            </a:r>
            <a:endParaRPr lang="en-US" sz="1300" dirty="0"/>
          </a:p>
          <a:p>
            <a:pPr marL="109728" indent="0">
              <a:buNone/>
            </a:pPr>
            <a:endParaRPr lang="en-US" dirty="0"/>
          </a:p>
        </p:txBody>
      </p:sp>
      <p:sp>
        <p:nvSpPr>
          <p:cNvPr id="3" name="Title 2"/>
          <p:cNvSpPr>
            <a:spLocks noGrp="1"/>
          </p:cNvSpPr>
          <p:nvPr>
            <p:ph type="title"/>
          </p:nvPr>
        </p:nvSpPr>
        <p:spPr/>
        <p:txBody>
          <a:bodyPr/>
          <a:lstStyle/>
          <a:p>
            <a:pPr algn="ctr"/>
            <a:r>
              <a:rPr lang="en-US" dirty="0" smtClean="0"/>
              <a:t>My personal motivation</a:t>
            </a:r>
            <a:endParaRPr lang="en-US" dirty="0"/>
          </a:p>
        </p:txBody>
      </p:sp>
    </p:spTree>
    <p:extLst>
      <p:ext uri="{BB962C8B-B14F-4D97-AF65-F5344CB8AC3E}">
        <p14:creationId xmlns:p14="http://schemas.microsoft.com/office/powerpoint/2010/main" val="812710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62152"/>
            <a:ext cx="10515600" cy="4214813"/>
          </a:xfrm>
        </p:spPr>
        <p:txBody>
          <a:bodyPr>
            <a:normAutofit/>
          </a:bodyPr>
          <a:lstStyle/>
          <a:p>
            <a:pPr marL="0" indent="0">
              <a:buNone/>
            </a:pPr>
            <a:endParaRPr lang="en-US" sz="2800" dirty="0" smtClean="0"/>
          </a:p>
          <a:p>
            <a:pPr marL="0" indent="0">
              <a:buNone/>
            </a:pPr>
            <a:r>
              <a:rPr lang="en-US" sz="2800" dirty="0" smtClean="0"/>
              <a:t>1) Everything is Connected to Everything Else</a:t>
            </a:r>
          </a:p>
          <a:p>
            <a:pPr marL="0" indent="0">
              <a:buNone/>
            </a:pPr>
            <a:r>
              <a:rPr lang="en-US" sz="2800" dirty="0" smtClean="0"/>
              <a:t>               “touch one and you touch them all”</a:t>
            </a:r>
          </a:p>
          <a:p>
            <a:pPr marL="0" indent="0">
              <a:buNone/>
            </a:pPr>
            <a:r>
              <a:rPr lang="en-US" sz="2800" dirty="0" smtClean="0"/>
              <a:t>2) Everything Goes Somewhere (there is no “away”)</a:t>
            </a:r>
          </a:p>
          <a:p>
            <a:pPr marL="0" indent="0">
              <a:buNone/>
            </a:pPr>
            <a:r>
              <a:rPr lang="en-US" sz="2800" dirty="0" smtClean="0"/>
              <a:t>3) No Free Lunch</a:t>
            </a:r>
          </a:p>
          <a:p>
            <a:pPr marL="0" indent="0">
              <a:buNone/>
            </a:pPr>
            <a:r>
              <a:rPr lang="en-US" sz="2800" dirty="0" smtClean="0"/>
              <a:t>4) Nature Bats Last </a:t>
            </a:r>
            <a:endParaRPr lang="en-US" sz="2800" dirty="0"/>
          </a:p>
          <a:p>
            <a:pPr marL="0" indent="0" algn="ctr">
              <a:buNone/>
            </a:pPr>
            <a:endParaRPr lang="en-US" sz="4400" dirty="0"/>
          </a:p>
          <a:p>
            <a:pPr marL="0" indent="0" algn="ctr">
              <a:buNone/>
            </a:pPr>
            <a:r>
              <a:rPr lang="en-US" sz="1400" dirty="0" smtClean="0"/>
              <a:t>(paraphrase) 4 </a:t>
            </a:r>
            <a:r>
              <a:rPr lang="en-US" sz="1400" dirty="0"/>
              <a:t>Rules of Ecology…Barry Commoner, 1917</a:t>
            </a:r>
          </a:p>
        </p:txBody>
      </p:sp>
      <p:sp>
        <p:nvSpPr>
          <p:cNvPr id="2" name="Title 1"/>
          <p:cNvSpPr>
            <a:spLocks noGrp="1"/>
          </p:cNvSpPr>
          <p:nvPr>
            <p:ph type="title"/>
          </p:nvPr>
        </p:nvSpPr>
        <p:spPr>
          <a:xfrm>
            <a:off x="838200" y="523877"/>
            <a:ext cx="10515600" cy="1228725"/>
          </a:xfrm>
        </p:spPr>
        <p:txBody>
          <a:bodyPr>
            <a:normAutofit fontScale="90000"/>
          </a:bodyPr>
          <a:lstStyle/>
          <a:p>
            <a:pPr algn="ctr"/>
            <a:r>
              <a:rPr lang="en-US" sz="4800" dirty="0"/>
              <a:t>4 </a:t>
            </a:r>
            <a:r>
              <a:rPr lang="en-US" sz="4800" dirty="0" smtClean="0"/>
              <a:t>Design Laws </a:t>
            </a:r>
            <a:r>
              <a:rPr lang="en-US" sz="4800" dirty="0"/>
              <a:t>of </a:t>
            </a:r>
            <a:r>
              <a:rPr lang="en-US" sz="4800" dirty="0" smtClean="0"/>
              <a:t>the Physical World</a:t>
            </a:r>
            <a:endParaRPr lang="en-US" sz="4800" dirty="0"/>
          </a:p>
        </p:txBody>
      </p:sp>
    </p:spTree>
    <p:extLst>
      <p:ext uri="{BB962C8B-B14F-4D97-AF65-F5344CB8AC3E}">
        <p14:creationId xmlns:p14="http://schemas.microsoft.com/office/powerpoint/2010/main" val="3226026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i="1" dirty="0" smtClean="0"/>
          </a:p>
          <a:p>
            <a:pPr marL="0" indent="0">
              <a:buNone/>
            </a:pPr>
            <a:r>
              <a:rPr lang="en-US" sz="4000" i="1" dirty="0" smtClean="0"/>
              <a:t>Everything is connected to everything else</a:t>
            </a:r>
          </a:p>
          <a:p>
            <a:pPr marL="0" indent="0" algn="ctr">
              <a:buNone/>
            </a:pPr>
            <a:endParaRPr lang="en-US" sz="4000" dirty="0" smtClean="0"/>
          </a:p>
          <a:p>
            <a:pPr marL="0" indent="0" algn="ctr">
              <a:buNone/>
            </a:pPr>
            <a:r>
              <a:rPr lang="en-US" sz="4000" dirty="0" smtClean="0"/>
              <a:t>Observing the </a:t>
            </a:r>
            <a:r>
              <a:rPr lang="en-US" sz="4000" dirty="0" smtClean="0"/>
              <a:t>Creative Design</a:t>
            </a:r>
            <a:endParaRPr lang="en-US" sz="4000" dirty="0"/>
          </a:p>
          <a:p>
            <a:pPr marL="0" indent="0">
              <a:buNone/>
            </a:pPr>
            <a:endParaRPr lang="en-US" sz="2000" dirty="0" smtClean="0"/>
          </a:p>
          <a:p>
            <a:pPr marL="0" indent="0">
              <a:buNone/>
            </a:pPr>
            <a:endParaRPr lang="en-US" sz="4000" dirty="0"/>
          </a:p>
          <a:p>
            <a:pPr marL="0" indent="0">
              <a:buNone/>
            </a:pPr>
            <a:endParaRPr lang="en-US" sz="4000" dirty="0"/>
          </a:p>
          <a:p>
            <a:endParaRPr lang="en-US" dirty="0"/>
          </a:p>
        </p:txBody>
      </p:sp>
      <p:sp>
        <p:nvSpPr>
          <p:cNvPr id="2" name="Title 1"/>
          <p:cNvSpPr>
            <a:spLocks noGrp="1"/>
          </p:cNvSpPr>
          <p:nvPr>
            <p:ph type="title"/>
          </p:nvPr>
        </p:nvSpPr>
        <p:spPr/>
        <p:txBody>
          <a:bodyPr>
            <a:normAutofit/>
          </a:bodyPr>
          <a:lstStyle/>
          <a:p>
            <a:pPr algn="ctr"/>
            <a:endParaRPr lang="en-US" sz="5400" dirty="0"/>
          </a:p>
        </p:txBody>
      </p:sp>
    </p:spTree>
    <p:extLst>
      <p:ext uri="{BB962C8B-B14F-4D97-AF65-F5344CB8AC3E}">
        <p14:creationId xmlns:p14="http://schemas.microsoft.com/office/powerpoint/2010/main" val="12835032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sz="3600" dirty="0" smtClean="0"/>
              <a:t>Why is it important to think with a holistic or Design mindset…?</a:t>
            </a:r>
            <a:endParaRPr lang="en-US" sz="36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489332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rchitecture designing, Commercial Architecture Designing Services, Window  Treatment Services, आर्किटेक्चरल डिजाइनिंग सर्विस, आर्किटेक्चरल डिज़ाइनिंग  सर्विस, आर्किटेक्चरल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578" y="472436"/>
            <a:ext cx="7589520" cy="5612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923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39831</TotalTime>
  <Words>926</Words>
  <Application>Microsoft Office PowerPoint</Application>
  <PresentationFormat>Custom</PresentationFormat>
  <Paragraphs>182</Paragraphs>
  <Slides>40</Slides>
  <Notes>5</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Concourse</vt:lpstr>
      <vt:lpstr>Farming, Gardening, Seeds, Soils…</vt:lpstr>
      <vt:lpstr>A short Bio…</vt:lpstr>
      <vt:lpstr>Holistic View of Healthy Soils…</vt:lpstr>
      <vt:lpstr>definition…Holistic</vt:lpstr>
      <vt:lpstr>My personal motivation</vt:lpstr>
      <vt:lpstr>4 Design Laws of the Physical World</vt:lpstr>
      <vt:lpstr>PowerPoint Presentation</vt:lpstr>
      <vt:lpstr>PowerPoint Presentation</vt:lpstr>
      <vt:lpstr>PowerPoint Presentation</vt:lpstr>
      <vt:lpstr>PowerPoint Presentation</vt:lpstr>
      <vt:lpstr>PowerPoint Presentation</vt:lpstr>
      <vt:lpstr>PowerPoint Presentation</vt:lpstr>
      <vt:lpstr>Character Traits of Natural Design</vt:lpstr>
      <vt:lpstr>General Components of Soil</vt:lpstr>
      <vt:lpstr>PowerPoint Presentation</vt:lpstr>
      <vt:lpstr>PowerPoint Presentation</vt:lpstr>
      <vt:lpstr>There’s a lot going on in the soil…</vt:lpstr>
      <vt:lpstr>More about earthworms…</vt:lpstr>
      <vt:lpstr>There is more going on in the soil…fungi</vt:lpstr>
      <vt:lpstr>Mycorrhizae fungi</vt:lpstr>
      <vt:lpstr>PowerPoint Presentation</vt:lpstr>
      <vt:lpstr>Tillage…</vt:lpstr>
      <vt:lpstr>PowerPoint Presentation</vt:lpstr>
      <vt:lpstr>Tillage…Let Nature Do the Work…</vt:lpstr>
      <vt:lpstr>A lot is happening above ground…</vt:lpstr>
      <vt:lpstr>PowerPoint Presentation</vt:lpstr>
      <vt:lpstr>PowerPoint Presentation</vt:lpstr>
      <vt:lpstr>Soil “Livestock” and more…</vt:lpstr>
      <vt:lpstr>Weeding…”if you see weeds, you’ve already lost the battle”</vt:lpstr>
      <vt:lpstr>Weeds and other pests…</vt:lpstr>
      <vt:lpstr>Chemistry…</vt:lpstr>
      <vt:lpstr>Compost</vt:lpstr>
      <vt:lpstr>Fertilizer and Soil Amendments</vt:lpstr>
      <vt:lpstr>PowerPoint Presentation</vt:lpstr>
      <vt:lpstr>PowerPoint Presentation</vt:lpstr>
      <vt:lpstr>PowerPoint Presentation</vt:lpstr>
      <vt:lpstr>Could barefoot walking in the  grass improve your health?  Some research suggests so…</vt:lpstr>
      <vt:lpstr>PowerPoint Presentation</vt:lpstr>
      <vt:lpstr>Questions?</vt:lpstr>
      <vt:lpstr>Thank you…</vt:lpstr>
    </vt:vector>
  </TitlesOfParts>
  <Company>University of Illinois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Crop Experimentation in Jo DaviessCounty</dc:title>
  <dc:creator>Solomon, Stanley G Jr</dc:creator>
  <cp:lastModifiedBy>Scheele</cp:lastModifiedBy>
  <cp:revision>129</cp:revision>
  <cp:lastPrinted>2022-09-12T23:08:15Z</cp:lastPrinted>
  <dcterms:created xsi:type="dcterms:W3CDTF">2016-12-20T16:17:08Z</dcterms:created>
  <dcterms:modified xsi:type="dcterms:W3CDTF">2022-09-12T23:10:13Z</dcterms:modified>
</cp:coreProperties>
</file>